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4"/>
  </p:notesMasterIdLst>
  <p:sldIdLst>
    <p:sldId id="319" r:id="rId5"/>
    <p:sldId id="256" r:id="rId6"/>
    <p:sldId id="318" r:id="rId7"/>
    <p:sldId id="321" r:id="rId8"/>
    <p:sldId id="314" r:id="rId9"/>
    <p:sldId id="315" r:id="rId10"/>
    <p:sldId id="317" r:id="rId11"/>
    <p:sldId id="316" r:id="rId12"/>
    <p:sldId id="330" r:id="rId13"/>
  </p:sldIdLst>
  <p:sldSz cx="12192000" cy="6858000"/>
  <p:notesSz cx="9931400" cy="1436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2CB622-61EF-5F2F-6882-BD26B47AF1AC}" name="Monzini, Jacopo (CFIC)" initials="MJ(" userId="S::Jacopo.Monzini@fao.org::a573647d-6289-454d-bd68-3206e90bb00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4025"/>
    <a:srgbClr val="CC3300"/>
    <a:srgbClr val="7A0000"/>
    <a:srgbClr val="FF0000"/>
    <a:srgbClr val="F8751C"/>
    <a:srgbClr val="DB5F07"/>
    <a:srgbClr val="C89800"/>
    <a:srgbClr val="A47D00"/>
    <a:srgbClr val="EB2C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E766D-B31F-C4C7-F3B4-C106DD6B2FDD}" v="13" dt="2026-04-01T09:43:11.6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695" autoAdjust="0"/>
    <p:restoredTop sz="94660"/>
  </p:normalViewPr>
  <p:slideViewPr>
    <p:cSldViewPr snapToGrid="0">
      <p:cViewPr>
        <p:scale>
          <a:sx n="100" d="100"/>
          <a:sy n="100" d="100"/>
        </p:scale>
        <p:origin x="354"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zini, Jacopo (CFIC)" userId="S::jacopo.monzini@fao.org::a573647d-6289-454d-bd68-3206e90bb002" providerId="AD" clId="Web-{1A6E766D-B31F-C4C7-F3B4-C106DD6B2FDD}"/>
    <pc:docChg chg="addSld delSld modSld">
      <pc:chgData name="Monzini, Jacopo (CFIC)" userId="S::jacopo.monzini@fao.org::a573647d-6289-454d-bd68-3206e90bb002" providerId="AD" clId="Web-{1A6E766D-B31F-C4C7-F3B4-C106DD6B2FDD}" dt="2026-04-01T09:43:11.668" v="12" actId="20577"/>
      <pc:docMkLst>
        <pc:docMk/>
      </pc:docMkLst>
      <pc:sldChg chg="modSp">
        <pc:chgData name="Monzini, Jacopo (CFIC)" userId="S::jacopo.monzini@fao.org::a573647d-6289-454d-bd68-3206e90bb002" providerId="AD" clId="Web-{1A6E766D-B31F-C4C7-F3B4-C106DD6B2FDD}" dt="2026-04-01T09:43:11.668" v="12" actId="20577"/>
        <pc:sldMkLst>
          <pc:docMk/>
          <pc:sldMk cId="2096049940" sldId="330"/>
        </pc:sldMkLst>
        <pc:spChg chg="mod">
          <ac:chgData name="Monzini, Jacopo (CFIC)" userId="S::jacopo.monzini@fao.org::a573647d-6289-454d-bd68-3206e90bb002" providerId="AD" clId="Web-{1A6E766D-B31F-C4C7-F3B4-C106DD6B2FDD}" dt="2026-04-01T09:43:11.668" v="12" actId="20577"/>
          <ac:spMkLst>
            <pc:docMk/>
            <pc:sldMk cId="2096049940" sldId="330"/>
            <ac:spMk id="70" creationId="{A9DA3FCF-B5F8-7FB9-5922-3A6458E03FE6}"/>
          </ac:spMkLst>
        </pc:spChg>
      </pc:sldChg>
      <pc:sldChg chg="delSp new del">
        <pc:chgData name="Monzini, Jacopo (CFIC)" userId="S::jacopo.monzini@fao.org::a573647d-6289-454d-bd68-3206e90bb002" providerId="AD" clId="Web-{1A6E766D-B31F-C4C7-F3B4-C106DD6B2FDD}" dt="2026-04-01T09:38:15.417" v="3"/>
        <pc:sldMkLst>
          <pc:docMk/>
          <pc:sldMk cId="2511119533" sldId="331"/>
        </pc:sldMkLst>
        <pc:spChg chg="del">
          <ac:chgData name="Monzini, Jacopo (CFIC)" userId="S::jacopo.monzini@fao.org::a573647d-6289-454d-bd68-3206e90bb002" providerId="AD" clId="Web-{1A6E766D-B31F-C4C7-F3B4-C106DD6B2FDD}" dt="2026-04-01T09:38:03.448" v="2"/>
          <ac:spMkLst>
            <pc:docMk/>
            <pc:sldMk cId="2511119533" sldId="331"/>
            <ac:spMk id="2" creationId="{11EA053D-4B79-1689-5CEF-E4788B730045}"/>
          </ac:spMkLst>
        </pc:spChg>
        <pc:spChg chg="del">
          <ac:chgData name="Monzini, Jacopo (CFIC)" userId="S::jacopo.monzini@fao.org::a573647d-6289-454d-bd68-3206e90bb002" providerId="AD" clId="Web-{1A6E766D-B31F-C4C7-F3B4-C106DD6B2FDD}" dt="2026-04-01T09:38:03.448" v="1"/>
          <ac:spMkLst>
            <pc:docMk/>
            <pc:sldMk cId="2511119533" sldId="331"/>
            <ac:spMk id="3" creationId="{5DEA3778-C53D-FFE1-DAC8-077794C0A591}"/>
          </ac:spMkLst>
        </pc:spChg>
      </pc:sldChg>
    </pc:docChg>
  </pc:docChgLst>
  <pc:docChgLst>
    <pc:chgData name="Monzini, Jacopo (CFIC)" userId="S::jacopo.monzini@fao.org::a573647d-6289-454d-bd68-3206e90bb002" providerId="AD" clId="Web-{9743BC33-5A42-8DF0-40CC-80631D43340B}"/>
    <pc:docChg chg="modSld">
      <pc:chgData name="Monzini, Jacopo (CFIC)" userId="S::jacopo.monzini@fao.org::a573647d-6289-454d-bd68-3206e90bb002" providerId="AD" clId="Web-{9743BC33-5A42-8DF0-40CC-80631D43340B}" dt="2026-03-09T07:56:30.103" v="29" actId="20577"/>
      <pc:docMkLst>
        <pc:docMk/>
      </pc:docMkLst>
      <pc:sldChg chg="modSp">
        <pc:chgData name="Monzini, Jacopo (CFIC)" userId="S::jacopo.monzini@fao.org::a573647d-6289-454d-bd68-3206e90bb002" providerId="AD" clId="Web-{9743BC33-5A42-8DF0-40CC-80631D43340B}" dt="2026-03-09T07:55:31.678" v="22" actId="1076"/>
        <pc:sldMkLst>
          <pc:docMk/>
          <pc:sldMk cId="859055093" sldId="319"/>
        </pc:sldMkLst>
        <pc:spChg chg="mod">
          <ac:chgData name="Monzini, Jacopo (CFIC)" userId="S::jacopo.monzini@fao.org::a573647d-6289-454d-bd68-3206e90bb002" providerId="AD" clId="Web-{9743BC33-5A42-8DF0-40CC-80631D43340B}" dt="2026-03-09T07:55:31.678" v="22" actId="1076"/>
          <ac:spMkLst>
            <pc:docMk/>
            <pc:sldMk cId="859055093" sldId="319"/>
            <ac:spMk id="4" creationId="{3C5F4D6F-5149-1343-0D7B-5A43387C4095}"/>
          </ac:spMkLst>
        </pc:spChg>
      </pc:sldChg>
      <pc:sldChg chg="modSp">
        <pc:chgData name="Monzini, Jacopo (CFIC)" userId="S::jacopo.monzini@fao.org::a573647d-6289-454d-bd68-3206e90bb002" providerId="AD" clId="Web-{9743BC33-5A42-8DF0-40CC-80631D43340B}" dt="2026-03-09T07:56:30.103" v="29" actId="20577"/>
        <pc:sldMkLst>
          <pc:docMk/>
          <pc:sldMk cId="2096049940" sldId="330"/>
        </pc:sldMkLst>
        <pc:spChg chg="mod">
          <ac:chgData name="Monzini, Jacopo (CFIC)" userId="S::jacopo.monzini@fao.org::a573647d-6289-454d-bd68-3206e90bb002" providerId="AD" clId="Web-{9743BC33-5A42-8DF0-40CC-80631D43340B}" dt="2026-03-09T07:56:30.103" v="29" actId="20577"/>
          <ac:spMkLst>
            <pc:docMk/>
            <pc:sldMk cId="2096049940" sldId="330"/>
            <ac:spMk id="7" creationId="{B4A05BF4-6592-8DFB-5021-ED1DFD3AB16E}"/>
          </ac:spMkLst>
        </pc:spChg>
      </pc:sldChg>
    </pc:docChg>
  </pc:docChgLst>
  <pc:docChgLst>
    <pc:chgData name="Ueberbacher, Dietmar (CFIC)" userId="S::dietmar.ueberbacher@fao.org::f902aa68-a741-455d-bdcc-cdc1481908af" providerId="AD" clId="Web-{B5A5928E-3992-4888-4B2F-77F814260028}"/>
    <pc:docChg chg="modSld">
      <pc:chgData name="Ueberbacher, Dietmar (CFIC)" userId="S::dietmar.ueberbacher@fao.org::f902aa68-a741-455d-bdcc-cdc1481908af" providerId="AD" clId="Web-{B5A5928E-3992-4888-4B2F-77F814260028}" dt="2026-03-13T11:40:20.999" v="17" actId="20577"/>
      <pc:docMkLst>
        <pc:docMk/>
      </pc:docMkLst>
      <pc:sldChg chg="modSp">
        <pc:chgData name="Ueberbacher, Dietmar (CFIC)" userId="S::dietmar.ueberbacher@fao.org::f902aa68-a741-455d-bdcc-cdc1481908af" providerId="AD" clId="Web-{B5A5928E-3992-4888-4B2F-77F814260028}" dt="2026-03-13T11:40:20.999" v="17" actId="20577"/>
        <pc:sldMkLst>
          <pc:docMk/>
          <pc:sldMk cId="2096049940" sldId="330"/>
        </pc:sldMkLst>
        <pc:spChg chg="mod">
          <ac:chgData name="Ueberbacher, Dietmar (CFIC)" userId="S::dietmar.ueberbacher@fao.org::f902aa68-a741-455d-bdcc-cdc1481908af" providerId="AD" clId="Web-{B5A5928E-3992-4888-4B2F-77F814260028}" dt="2026-03-13T11:40:20.999" v="17" actId="20577"/>
          <ac:spMkLst>
            <pc:docMk/>
            <pc:sldMk cId="2096049940" sldId="330"/>
            <ac:spMk id="17" creationId="{121509F7-B7CB-9357-C87E-B0C66DDC43C8}"/>
          </ac:spMkLst>
        </pc:spChg>
      </pc:sldChg>
    </pc:docChg>
  </pc:docChgLst>
  <pc:docChgLst>
    <pc:chgData name="Silbert, Rachel (OCBD)" userId="S::rachel.silbert@fao.org::06a2fed2-4e4f-40b5-bfa7-bd92d4bb742f" providerId="AD" clId="Web-{582DB4ED-E08F-42D3-0DBC-B7832D05B7A3}"/>
    <pc:docChg chg="modSld">
      <pc:chgData name="Silbert, Rachel (OCBD)" userId="S::rachel.silbert@fao.org::06a2fed2-4e4f-40b5-bfa7-bd92d4bb742f" providerId="AD" clId="Web-{582DB4ED-E08F-42D3-0DBC-B7832D05B7A3}" dt="2026-03-12T20:47:04.932" v="29" actId="20577"/>
      <pc:docMkLst>
        <pc:docMk/>
      </pc:docMkLst>
      <pc:sldChg chg="modSp">
        <pc:chgData name="Silbert, Rachel (OCBD)" userId="S::rachel.silbert@fao.org::06a2fed2-4e4f-40b5-bfa7-bd92d4bb742f" providerId="AD" clId="Web-{582DB4ED-E08F-42D3-0DBC-B7832D05B7A3}" dt="2026-03-12T20:47:04.932" v="29" actId="20577"/>
        <pc:sldMkLst>
          <pc:docMk/>
          <pc:sldMk cId="2096049940" sldId="330"/>
        </pc:sldMkLst>
        <pc:spChg chg="mod">
          <ac:chgData name="Silbert, Rachel (OCBD)" userId="S::rachel.silbert@fao.org::06a2fed2-4e4f-40b5-bfa7-bd92d4bb742f" providerId="AD" clId="Web-{582DB4ED-E08F-42D3-0DBC-B7832D05B7A3}" dt="2026-03-12T20:46:48.166" v="28" actId="20577"/>
          <ac:spMkLst>
            <pc:docMk/>
            <pc:sldMk cId="2096049940" sldId="330"/>
            <ac:spMk id="7" creationId="{B4A05BF4-6592-8DFB-5021-ED1DFD3AB16E}"/>
          </ac:spMkLst>
        </pc:spChg>
        <pc:spChg chg="mod">
          <ac:chgData name="Silbert, Rachel (OCBD)" userId="S::rachel.silbert@fao.org::06a2fed2-4e4f-40b5-bfa7-bd92d4bb742f" providerId="AD" clId="Web-{582DB4ED-E08F-42D3-0DBC-B7832D05B7A3}" dt="2026-03-12T20:47:04.932" v="29" actId="20577"/>
          <ac:spMkLst>
            <pc:docMk/>
            <pc:sldMk cId="2096049940" sldId="330"/>
            <ac:spMk id="70" creationId="{A9DA3FCF-B5F8-7FB9-5922-3A6458E03FE6}"/>
          </ac:spMkLst>
        </pc:spChg>
      </pc:sldChg>
    </pc:docChg>
  </pc:docChgLst>
  <pc:docChgLst>
    <pc:chgData name="Ueberbacher, Dietmar (CFIC)" userId="S::dietmar.ueberbacher@fao.org::f902aa68-a741-455d-bdcc-cdc1481908af" providerId="AD" clId="Web-{14F4E81A-AB81-BFA3-7559-5F51C2816259}"/>
    <pc:docChg chg="modSld">
      <pc:chgData name="Ueberbacher, Dietmar (CFIC)" userId="S::dietmar.ueberbacher@fao.org::f902aa68-a741-455d-bdcc-cdc1481908af" providerId="AD" clId="Web-{14F4E81A-AB81-BFA3-7559-5F51C2816259}" dt="2026-03-28T20:59:53.444" v="11" actId="20577"/>
      <pc:docMkLst>
        <pc:docMk/>
      </pc:docMkLst>
      <pc:sldChg chg="modSp">
        <pc:chgData name="Ueberbacher, Dietmar (CFIC)" userId="S::dietmar.ueberbacher@fao.org::f902aa68-a741-455d-bdcc-cdc1481908af" providerId="AD" clId="Web-{14F4E81A-AB81-BFA3-7559-5F51C2816259}" dt="2026-03-28T20:59:53.444" v="11" actId="20577"/>
        <pc:sldMkLst>
          <pc:docMk/>
          <pc:sldMk cId="2096049940" sldId="330"/>
        </pc:sldMkLst>
        <pc:spChg chg="mod">
          <ac:chgData name="Ueberbacher, Dietmar (CFIC)" userId="S::dietmar.ueberbacher@fao.org::f902aa68-a741-455d-bdcc-cdc1481908af" providerId="AD" clId="Web-{14F4E81A-AB81-BFA3-7559-5F51C2816259}" dt="2026-03-28T20:59:40.834" v="6" actId="20577"/>
          <ac:spMkLst>
            <pc:docMk/>
            <pc:sldMk cId="2096049940" sldId="330"/>
            <ac:spMk id="11" creationId="{F769C6B5-9F0A-426C-C13C-551ECA07817F}"/>
          </ac:spMkLst>
        </pc:spChg>
        <pc:spChg chg="mod">
          <ac:chgData name="Ueberbacher, Dietmar (CFIC)" userId="S::dietmar.ueberbacher@fao.org::f902aa68-a741-455d-bdcc-cdc1481908af" providerId="AD" clId="Web-{14F4E81A-AB81-BFA3-7559-5F51C2816259}" dt="2026-03-28T20:59:53.444" v="11" actId="20577"/>
          <ac:spMkLst>
            <pc:docMk/>
            <pc:sldMk cId="2096049940" sldId="330"/>
            <ac:spMk id="13" creationId="{EB9C217F-5AE3-E1AC-75C6-C1FBEE36A1B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607" cy="720679"/>
          </a:xfrm>
          <a:prstGeom prst="rect">
            <a:avLst/>
          </a:prstGeom>
        </p:spPr>
        <p:txBody>
          <a:bodyPr vert="horz" lIns="138824" tIns="69412" rIns="138824" bIns="69412" rtlCol="0"/>
          <a:lstStyle>
            <a:lvl1pPr algn="l">
              <a:defRPr sz="1800"/>
            </a:lvl1pPr>
          </a:lstStyle>
          <a:p>
            <a:endParaRPr lang="en-US"/>
          </a:p>
        </p:txBody>
      </p:sp>
      <p:sp>
        <p:nvSpPr>
          <p:cNvPr id="3" name="Date Placeholder 2"/>
          <p:cNvSpPr>
            <a:spLocks noGrp="1"/>
          </p:cNvSpPr>
          <p:nvPr>
            <p:ph type="dt" idx="1"/>
          </p:nvPr>
        </p:nvSpPr>
        <p:spPr>
          <a:xfrm>
            <a:off x="5625495" y="0"/>
            <a:ext cx="4303607" cy="720679"/>
          </a:xfrm>
          <a:prstGeom prst="rect">
            <a:avLst/>
          </a:prstGeom>
        </p:spPr>
        <p:txBody>
          <a:bodyPr vert="horz" lIns="138824" tIns="69412" rIns="138824" bIns="69412" rtlCol="0"/>
          <a:lstStyle>
            <a:lvl1pPr algn="r">
              <a:defRPr sz="1800"/>
            </a:lvl1pPr>
          </a:lstStyle>
          <a:p>
            <a:fld id="{486B992D-BDDF-4B24-BAA6-FCC12D3CE433}" type="datetimeFigureOut">
              <a:rPr lang="en-US" smtClean="0"/>
              <a:t>4/1/2026</a:t>
            </a:fld>
            <a:endParaRPr lang="en-US"/>
          </a:p>
        </p:txBody>
      </p:sp>
      <p:sp>
        <p:nvSpPr>
          <p:cNvPr id="4" name="Slide Image Placeholder 3"/>
          <p:cNvSpPr>
            <a:spLocks noGrp="1" noRot="1" noChangeAspect="1"/>
          </p:cNvSpPr>
          <p:nvPr>
            <p:ph type="sldImg" idx="2"/>
          </p:nvPr>
        </p:nvSpPr>
        <p:spPr>
          <a:xfrm>
            <a:off x="657225" y="1795463"/>
            <a:ext cx="8616950" cy="4848225"/>
          </a:xfrm>
          <a:prstGeom prst="rect">
            <a:avLst/>
          </a:prstGeom>
          <a:noFill/>
          <a:ln w="12700">
            <a:solidFill>
              <a:prstClr val="black"/>
            </a:solidFill>
          </a:ln>
        </p:spPr>
        <p:txBody>
          <a:bodyPr vert="horz" lIns="138824" tIns="69412" rIns="138824" bIns="69412" rtlCol="0" anchor="ctr"/>
          <a:lstStyle/>
          <a:p>
            <a:endParaRPr lang="en-US"/>
          </a:p>
        </p:txBody>
      </p:sp>
      <p:sp>
        <p:nvSpPr>
          <p:cNvPr id="5" name="Notes Placeholder 4"/>
          <p:cNvSpPr>
            <a:spLocks noGrp="1"/>
          </p:cNvSpPr>
          <p:nvPr>
            <p:ph type="body" sz="quarter" idx="3"/>
          </p:nvPr>
        </p:nvSpPr>
        <p:spPr>
          <a:xfrm>
            <a:off x="993140" y="6912531"/>
            <a:ext cx="7945120" cy="5655707"/>
          </a:xfrm>
          <a:prstGeom prst="rect">
            <a:avLst/>
          </a:prstGeom>
        </p:spPr>
        <p:txBody>
          <a:bodyPr vert="horz" lIns="138824" tIns="69412" rIns="138824" bIns="694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3643023"/>
            <a:ext cx="4303607" cy="720678"/>
          </a:xfrm>
          <a:prstGeom prst="rect">
            <a:avLst/>
          </a:prstGeom>
        </p:spPr>
        <p:txBody>
          <a:bodyPr vert="horz" lIns="138824" tIns="69412" rIns="138824" bIns="69412" rtlCol="0" anchor="b"/>
          <a:lstStyle>
            <a:lvl1pPr algn="l">
              <a:defRPr sz="1800"/>
            </a:lvl1pPr>
          </a:lstStyle>
          <a:p>
            <a:endParaRPr lang="en-US"/>
          </a:p>
        </p:txBody>
      </p:sp>
      <p:sp>
        <p:nvSpPr>
          <p:cNvPr id="7" name="Slide Number Placeholder 6"/>
          <p:cNvSpPr>
            <a:spLocks noGrp="1"/>
          </p:cNvSpPr>
          <p:nvPr>
            <p:ph type="sldNum" sz="quarter" idx="5"/>
          </p:nvPr>
        </p:nvSpPr>
        <p:spPr>
          <a:xfrm>
            <a:off x="5625495" y="13643023"/>
            <a:ext cx="4303607" cy="720678"/>
          </a:xfrm>
          <a:prstGeom prst="rect">
            <a:avLst/>
          </a:prstGeom>
        </p:spPr>
        <p:txBody>
          <a:bodyPr vert="horz" lIns="138824" tIns="69412" rIns="138824" bIns="69412" rtlCol="0" anchor="b"/>
          <a:lstStyle>
            <a:lvl1pPr algn="r">
              <a:defRPr sz="1800"/>
            </a:lvl1pPr>
          </a:lstStyle>
          <a:p>
            <a:fld id="{2CE889D1-8AB1-4AC5-94CE-A5ABF7ED87BA}" type="slidenum">
              <a:rPr lang="en-US" smtClean="0"/>
              <a:t>‹#›</a:t>
            </a:fld>
            <a:endParaRPr lang="en-US"/>
          </a:p>
        </p:txBody>
      </p:sp>
    </p:spTree>
    <p:extLst>
      <p:ext uri="{BB962C8B-B14F-4D97-AF65-F5344CB8AC3E}">
        <p14:creationId xmlns:p14="http://schemas.microsoft.com/office/powerpoint/2010/main" val="1236441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9E6DB-9327-C75B-6931-C65F115927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2FB511-5708-C9F2-BCE2-A23BF82843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6B9F42-431A-F1B9-382B-22F1ADC0BBB7}"/>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95537ACC-2E02-8270-0894-2FE6714EC2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0C9FD-753C-8D9B-749D-7CF625A11D67}"/>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419954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8A6DF-C5C7-2982-C57A-AACE829303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5CEAB5-EB30-094B-B66E-0A73D1F885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36AB77-BBB3-5B97-ED6C-D7A6AA63F076}"/>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16C7180D-A767-7F0A-1CBC-7A116F5D7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5B99A5-4922-571A-1632-D6DAA6B0E66B}"/>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2778219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9A18C1-8D41-7761-B6AD-54C3AAF8BF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80EC18-3509-006F-03F9-9294A51704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A980AC-B46B-C881-7591-B89E080A7119}"/>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ACEAB43C-EB10-9B8F-5448-418BE006C8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263E35-EC9B-5DD5-37F5-CF598D3DEADD}"/>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2536902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23EEC-80A2-EF79-C761-9CC3C82DCB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D0B0AC-55BD-018A-8E0B-A5FC2022BA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CA9E00-4C39-3B6C-1BF3-83A56EA6C0FD}"/>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A68CA89D-EF77-8AF4-04F2-993AFDBA9C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858BD3-69BA-A4A3-716E-AFCA22DEEB52}"/>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1875254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77C86-CF4A-7598-B542-BBA6BF8DA3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E9FA4F-868C-1A25-3A3E-3327E82576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B701DC-386A-0DB5-507B-245ECEF96A92}"/>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A0093225-1FFA-4635-B9D3-F60A5EB982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E83E70-2D63-2E09-5B4B-64E96C30EEA9}"/>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433089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4B782-2289-43EF-5CF6-6CD6DCD2F7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3A5A7-3AEE-1363-1670-ED09555D37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0F589B-FA3E-108D-A7D3-FEDE2ACB31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0D6520B-EEC5-A9A7-8FFB-16E8C1ACADA3}"/>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6" name="Footer Placeholder 5">
            <a:extLst>
              <a:ext uri="{FF2B5EF4-FFF2-40B4-BE49-F238E27FC236}">
                <a16:creationId xmlns:a16="http://schemas.microsoft.com/office/drawing/2014/main" id="{FAED26C9-9D5E-1BF4-D1B9-D00200F355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586D2F-264A-5B88-89EB-15AAE3763CFF}"/>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2281881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77248-3A91-98D8-05AC-E256D1F42E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A5C490-2DC3-9B56-7A1A-30561B6331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1EEBC9-9EA0-01E0-5299-E0FBF62EEF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736EF3-E4B0-F50A-2A90-16A0FF5C2E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3F68ED-91A5-24F5-26EA-5249BCAF02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FDAA17-D14C-35C3-02A7-09C35D866AC2}"/>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8" name="Footer Placeholder 7">
            <a:extLst>
              <a:ext uri="{FF2B5EF4-FFF2-40B4-BE49-F238E27FC236}">
                <a16:creationId xmlns:a16="http://schemas.microsoft.com/office/drawing/2014/main" id="{5D020E7D-E27B-5F69-3D87-BA0FF52C93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705006-EF2E-0B44-040D-23116A65E4E6}"/>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2686377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3E02F-94CE-922F-EC9A-EB9C712441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35DB63-E59D-7AF0-7683-EB758BC3E3AF}"/>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4" name="Footer Placeholder 3">
            <a:extLst>
              <a:ext uri="{FF2B5EF4-FFF2-40B4-BE49-F238E27FC236}">
                <a16:creationId xmlns:a16="http://schemas.microsoft.com/office/drawing/2014/main" id="{18B3A822-9CE4-D519-FF0F-90C92BDF5F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97951F-2680-0BC8-5003-A2CEEC28AFCF}"/>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1902940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498266-8EA7-A9F5-C4C6-4D3F54DAA634}"/>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3" name="Footer Placeholder 2">
            <a:extLst>
              <a:ext uri="{FF2B5EF4-FFF2-40B4-BE49-F238E27FC236}">
                <a16:creationId xmlns:a16="http://schemas.microsoft.com/office/drawing/2014/main" id="{88FD08A7-BFC7-8783-A220-8881A0257D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7F5A40-C7EC-95EB-15BA-3E7A7527690B}"/>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3610618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01EE0-7746-B442-6566-AD7AE023B8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9620A75-5D0E-AFE4-9B0B-C592E17A98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C79227-55AD-9473-629A-7E4429B9B0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858B9C-0C32-43D3-3540-86DC13E0E0D7}"/>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6" name="Footer Placeholder 5">
            <a:extLst>
              <a:ext uri="{FF2B5EF4-FFF2-40B4-BE49-F238E27FC236}">
                <a16:creationId xmlns:a16="http://schemas.microsoft.com/office/drawing/2014/main" id="{7AC9D473-A1E9-84B2-034F-5279DF4448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908649-ADF9-E8CF-97FF-4FA701D201F6}"/>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676205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AEFA-D372-32DA-51B3-C193D6C433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2C60BE0-16D0-D8CF-BB88-D7EFB8D891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E92BD5-C07E-7C9E-0BB6-C95E217C7B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BF608D-44E4-FF82-5C09-FAEBAD7E8E9C}"/>
              </a:ext>
            </a:extLst>
          </p:cNvPr>
          <p:cNvSpPr>
            <a:spLocks noGrp="1"/>
          </p:cNvSpPr>
          <p:nvPr>
            <p:ph type="dt" sz="half" idx="10"/>
          </p:nvPr>
        </p:nvSpPr>
        <p:spPr/>
        <p:txBody>
          <a:bodyPr/>
          <a:lstStyle/>
          <a:p>
            <a:fld id="{A3009725-C5FA-4DFC-BC07-17F5084E12D0}" type="datetimeFigureOut">
              <a:rPr lang="en-US" smtClean="0"/>
              <a:t>4/1/2026</a:t>
            </a:fld>
            <a:endParaRPr lang="en-US"/>
          </a:p>
        </p:txBody>
      </p:sp>
      <p:sp>
        <p:nvSpPr>
          <p:cNvPr id="6" name="Footer Placeholder 5">
            <a:extLst>
              <a:ext uri="{FF2B5EF4-FFF2-40B4-BE49-F238E27FC236}">
                <a16:creationId xmlns:a16="http://schemas.microsoft.com/office/drawing/2014/main" id="{8B0D316D-015F-2008-04C2-AA9036457D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EBBF7B-8437-7EC3-D153-65797BCAF5E2}"/>
              </a:ext>
            </a:extLst>
          </p:cNvPr>
          <p:cNvSpPr>
            <a:spLocks noGrp="1"/>
          </p:cNvSpPr>
          <p:nvPr>
            <p:ph type="sldNum" sz="quarter" idx="12"/>
          </p:nvPr>
        </p:nvSpPr>
        <p:spPr/>
        <p:txBody>
          <a:bodyPr/>
          <a:lstStyle/>
          <a:p>
            <a:fld id="{BE28E58C-237B-43E8-A634-E62015455086}" type="slidenum">
              <a:rPr lang="en-US" smtClean="0"/>
              <a:t>‹#›</a:t>
            </a:fld>
            <a:endParaRPr lang="en-US"/>
          </a:p>
        </p:txBody>
      </p:sp>
    </p:spTree>
    <p:extLst>
      <p:ext uri="{BB962C8B-B14F-4D97-AF65-F5344CB8AC3E}">
        <p14:creationId xmlns:p14="http://schemas.microsoft.com/office/powerpoint/2010/main" val="1798245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872D77-94B7-96A9-0AB2-B9A40B70F1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B182829-5CFD-4F76-EE3A-DA51C76ECD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9FAE97-1E6A-8130-8E83-79D399745A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009725-C5FA-4DFC-BC07-17F5084E12D0}" type="datetimeFigureOut">
              <a:rPr lang="en-US" smtClean="0"/>
              <a:t>4/1/2026</a:t>
            </a:fld>
            <a:endParaRPr lang="en-US"/>
          </a:p>
        </p:txBody>
      </p:sp>
      <p:sp>
        <p:nvSpPr>
          <p:cNvPr id="5" name="Footer Placeholder 4">
            <a:extLst>
              <a:ext uri="{FF2B5EF4-FFF2-40B4-BE49-F238E27FC236}">
                <a16:creationId xmlns:a16="http://schemas.microsoft.com/office/drawing/2014/main" id="{38E6545C-78C9-C37E-6747-8D5A3F08DE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0B6B1B-6C91-9919-0989-E823EA24FA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28E58C-237B-43E8-A634-E62015455086}" type="slidenum">
              <a:rPr lang="en-US" smtClean="0"/>
              <a:t>‹#›</a:t>
            </a:fld>
            <a:endParaRPr lang="en-US"/>
          </a:p>
        </p:txBody>
      </p:sp>
    </p:spTree>
    <p:extLst>
      <p:ext uri="{BB962C8B-B14F-4D97-AF65-F5344CB8AC3E}">
        <p14:creationId xmlns:p14="http://schemas.microsoft.com/office/powerpoint/2010/main" val="2173565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C5F4D6F-5149-1343-0D7B-5A43387C4095}"/>
              </a:ext>
            </a:extLst>
          </p:cNvPr>
          <p:cNvSpPr txBox="1"/>
          <p:nvPr/>
        </p:nvSpPr>
        <p:spPr>
          <a:xfrm>
            <a:off x="4207117" y="2779095"/>
            <a:ext cx="4356705" cy="830997"/>
          </a:xfrm>
          <a:prstGeom prst="rect">
            <a:avLst/>
          </a:prstGeom>
          <a:noFill/>
        </p:spPr>
        <p:txBody>
          <a:bodyPr wrap="none" lIns="91440" tIns="45720" rIns="91440" bIns="45720" rtlCol="0" anchor="t">
            <a:spAutoFit/>
          </a:bodyPr>
          <a:lstStyle/>
          <a:p>
            <a:r>
              <a:rPr lang="en-GB" sz="4800">
                <a:ea typeface="Calibri"/>
                <a:cs typeface="Calibri"/>
              </a:rPr>
              <a:t>Baseline Context</a:t>
            </a:r>
            <a:endParaRPr lang="en-GB" sz="4800" dirty="0">
              <a:ea typeface="Calibri"/>
              <a:cs typeface="Calibri"/>
            </a:endParaRPr>
          </a:p>
        </p:txBody>
      </p:sp>
    </p:spTree>
    <p:extLst>
      <p:ext uri="{BB962C8B-B14F-4D97-AF65-F5344CB8AC3E}">
        <p14:creationId xmlns:p14="http://schemas.microsoft.com/office/powerpoint/2010/main" val="859055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C2AC51C-C327-0EC1-BE14-D615762B2D6B}"/>
              </a:ext>
            </a:extLst>
          </p:cNvPr>
          <p:cNvSpPr/>
          <p:nvPr/>
        </p:nvSpPr>
        <p:spPr>
          <a:xfrm>
            <a:off x="1846218" y="6217920"/>
            <a:ext cx="2185853" cy="513805"/>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dirty="0"/>
              <a:t>Barrier 1</a:t>
            </a:r>
          </a:p>
          <a:p>
            <a:pPr algn="ctr"/>
            <a:r>
              <a:rPr lang="en-GB" sz="1100" dirty="0"/>
              <a:t>Outdated policy and knowledge framework</a:t>
            </a:r>
            <a:endParaRPr lang="en-US" sz="1100" dirty="0"/>
          </a:p>
        </p:txBody>
      </p:sp>
      <p:sp>
        <p:nvSpPr>
          <p:cNvPr id="5" name="Rectangle: Rounded Corners 4">
            <a:extLst>
              <a:ext uri="{FF2B5EF4-FFF2-40B4-BE49-F238E27FC236}">
                <a16:creationId xmlns:a16="http://schemas.microsoft.com/office/drawing/2014/main" id="{E9C7D31B-F53B-6379-931C-C3926F262EED}"/>
              </a:ext>
            </a:extLst>
          </p:cNvPr>
          <p:cNvSpPr/>
          <p:nvPr/>
        </p:nvSpPr>
        <p:spPr>
          <a:xfrm>
            <a:off x="4145279" y="6217921"/>
            <a:ext cx="2185853" cy="513804"/>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dirty="0"/>
              <a:t>Barrier 2</a:t>
            </a:r>
          </a:p>
          <a:p>
            <a:pPr algn="ctr"/>
            <a:r>
              <a:rPr lang="en-GB" sz="1100" dirty="0"/>
              <a:t>Lack of community awareness including youth and females</a:t>
            </a:r>
            <a:endParaRPr lang="en-US" sz="1100" dirty="0"/>
          </a:p>
        </p:txBody>
      </p:sp>
      <p:sp>
        <p:nvSpPr>
          <p:cNvPr id="6" name="Rectangle: Rounded Corners 5">
            <a:extLst>
              <a:ext uri="{FF2B5EF4-FFF2-40B4-BE49-F238E27FC236}">
                <a16:creationId xmlns:a16="http://schemas.microsoft.com/office/drawing/2014/main" id="{F609FE32-D6DE-87B4-3335-E6B42EA68632}"/>
              </a:ext>
            </a:extLst>
          </p:cNvPr>
          <p:cNvSpPr/>
          <p:nvPr/>
        </p:nvSpPr>
        <p:spPr>
          <a:xfrm>
            <a:off x="6444340" y="6217921"/>
            <a:ext cx="2185853" cy="513804"/>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dirty="0"/>
              <a:t>Barrier 3</a:t>
            </a:r>
          </a:p>
          <a:p>
            <a:pPr algn="ctr"/>
            <a:r>
              <a:rPr lang="en-GB" sz="1100" dirty="0"/>
              <a:t>Lack of financial tools and access to credit</a:t>
            </a:r>
            <a:endParaRPr lang="en-US" sz="1100" dirty="0"/>
          </a:p>
        </p:txBody>
      </p:sp>
      <p:sp>
        <p:nvSpPr>
          <p:cNvPr id="7" name="Rectangle: Rounded Corners 6">
            <a:extLst>
              <a:ext uri="{FF2B5EF4-FFF2-40B4-BE49-F238E27FC236}">
                <a16:creationId xmlns:a16="http://schemas.microsoft.com/office/drawing/2014/main" id="{77DD78FF-E883-D9F6-4CC4-28738093E3DD}"/>
              </a:ext>
            </a:extLst>
          </p:cNvPr>
          <p:cNvSpPr/>
          <p:nvPr/>
        </p:nvSpPr>
        <p:spPr>
          <a:xfrm>
            <a:off x="8743401" y="6217921"/>
            <a:ext cx="2185853" cy="513804"/>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dirty="0"/>
              <a:t>Barrier 4</a:t>
            </a:r>
          </a:p>
          <a:p>
            <a:pPr algn="ctr"/>
            <a:r>
              <a:rPr lang="en-GB" sz="1100" dirty="0"/>
              <a:t>Undervalued forest value chains</a:t>
            </a:r>
            <a:endParaRPr lang="en-US" sz="1100" dirty="0"/>
          </a:p>
        </p:txBody>
      </p:sp>
      <p:cxnSp>
        <p:nvCxnSpPr>
          <p:cNvPr id="11" name="Connector: Elbow 10">
            <a:extLst>
              <a:ext uri="{FF2B5EF4-FFF2-40B4-BE49-F238E27FC236}">
                <a16:creationId xmlns:a16="http://schemas.microsoft.com/office/drawing/2014/main" id="{70DDCD73-2D47-34C1-F038-3B17A8523BBB}"/>
              </a:ext>
            </a:extLst>
          </p:cNvPr>
          <p:cNvCxnSpPr>
            <a:cxnSpLocks/>
            <a:stCxn id="4" idx="0"/>
            <a:endCxn id="18" idx="2"/>
          </p:cNvCxnSpPr>
          <p:nvPr/>
        </p:nvCxnSpPr>
        <p:spPr>
          <a:xfrm rot="5400000" flipH="1" flipV="1">
            <a:off x="3434944" y="5381931"/>
            <a:ext cx="340190" cy="133178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496B3C99-EB92-2B08-CE65-CFFA70D9D157}"/>
              </a:ext>
            </a:extLst>
          </p:cNvPr>
          <p:cNvCxnSpPr>
            <a:cxnSpLocks/>
            <a:stCxn id="5" idx="0"/>
            <a:endCxn id="18" idx="2"/>
          </p:cNvCxnSpPr>
          <p:nvPr/>
        </p:nvCxnSpPr>
        <p:spPr>
          <a:xfrm rot="16200000" flipV="1">
            <a:off x="4584475" y="5564190"/>
            <a:ext cx="340191" cy="96727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46B1CD7C-DB5A-D219-DF7A-DE3A7E95D192}"/>
              </a:ext>
            </a:extLst>
          </p:cNvPr>
          <p:cNvCxnSpPr>
            <a:cxnSpLocks/>
            <a:stCxn id="6" idx="0"/>
            <a:endCxn id="18" idx="2"/>
          </p:cNvCxnSpPr>
          <p:nvPr/>
        </p:nvCxnSpPr>
        <p:spPr>
          <a:xfrm rot="16200000" flipV="1">
            <a:off x="5734006" y="4414659"/>
            <a:ext cx="340191" cy="326633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1CB05624-BEE6-737A-4C71-B06CD30FF3A9}"/>
              </a:ext>
            </a:extLst>
          </p:cNvPr>
          <p:cNvCxnSpPr>
            <a:cxnSpLocks/>
            <a:stCxn id="7" idx="0"/>
            <a:endCxn id="18" idx="2"/>
          </p:cNvCxnSpPr>
          <p:nvPr/>
        </p:nvCxnSpPr>
        <p:spPr>
          <a:xfrm rot="16200000" flipV="1">
            <a:off x="6883536" y="3265129"/>
            <a:ext cx="340191" cy="556539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Rounded Corners 87">
            <a:extLst>
              <a:ext uri="{FF2B5EF4-FFF2-40B4-BE49-F238E27FC236}">
                <a16:creationId xmlns:a16="http://schemas.microsoft.com/office/drawing/2014/main" id="{E9DC3ED5-8C88-A4C1-589D-5B3CF7C7064A}"/>
              </a:ext>
            </a:extLst>
          </p:cNvPr>
          <p:cNvSpPr/>
          <p:nvPr/>
        </p:nvSpPr>
        <p:spPr>
          <a:xfrm>
            <a:off x="2947644" y="5557711"/>
            <a:ext cx="2646579" cy="320019"/>
          </a:xfrm>
          <a:prstGeom prst="roundRect">
            <a:avLst>
              <a:gd name="adj" fmla="val 0"/>
            </a:avLst>
          </a:prstGeom>
          <a:solidFill>
            <a:srgbClr val="7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No </a:t>
            </a:r>
            <a:r>
              <a:rPr lang="en-GB" sz="900" dirty="0" err="1">
                <a:solidFill>
                  <a:schemeClr val="bg1"/>
                </a:solidFill>
                <a:latin typeface="+mj-lt"/>
                <a:cs typeface="Segoe UI Light" panose="020B0502040204020203" pitchFamily="34" charset="0"/>
              </a:rPr>
              <a:t>RtR</a:t>
            </a:r>
            <a:r>
              <a:rPr lang="en-GB" sz="900" dirty="0">
                <a:solidFill>
                  <a:schemeClr val="bg1"/>
                </a:solidFill>
                <a:latin typeface="+mj-lt"/>
                <a:cs typeface="Segoe UI Light" panose="020B0502040204020203" pitchFamily="34" charset="0"/>
              </a:rPr>
              <a:t> / ecosystem-based approach</a:t>
            </a:r>
          </a:p>
        </p:txBody>
      </p:sp>
      <p:sp>
        <p:nvSpPr>
          <p:cNvPr id="19" name="Rectangle: Rounded Corners 87">
            <a:extLst>
              <a:ext uri="{FF2B5EF4-FFF2-40B4-BE49-F238E27FC236}">
                <a16:creationId xmlns:a16="http://schemas.microsoft.com/office/drawing/2014/main" id="{5956EEA2-B41B-88B8-8F9B-F040150AFFB5}"/>
              </a:ext>
            </a:extLst>
          </p:cNvPr>
          <p:cNvSpPr/>
          <p:nvPr/>
        </p:nvSpPr>
        <p:spPr>
          <a:xfrm>
            <a:off x="5077504" y="4527120"/>
            <a:ext cx="2646579"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dirty="0">
                <a:solidFill>
                  <a:schemeClr val="bg1"/>
                </a:solidFill>
                <a:latin typeface="+mj-lt"/>
                <a:cs typeface="Segoe UI Light"/>
              </a:rPr>
              <a:t>Forests are cut, converted or degraded</a:t>
            </a:r>
          </a:p>
        </p:txBody>
      </p:sp>
      <p:sp>
        <p:nvSpPr>
          <p:cNvPr id="20" name="Rectangle: Rounded Corners 87">
            <a:extLst>
              <a:ext uri="{FF2B5EF4-FFF2-40B4-BE49-F238E27FC236}">
                <a16:creationId xmlns:a16="http://schemas.microsoft.com/office/drawing/2014/main" id="{90D28265-ECAA-3A08-F0DB-B81008158D66}"/>
              </a:ext>
            </a:extLst>
          </p:cNvPr>
          <p:cNvSpPr/>
          <p:nvPr/>
        </p:nvSpPr>
        <p:spPr>
          <a:xfrm>
            <a:off x="3361508" y="3909976"/>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Exposure of soils / Runoff</a:t>
            </a:r>
          </a:p>
        </p:txBody>
      </p:sp>
      <p:sp>
        <p:nvSpPr>
          <p:cNvPr id="27" name="Rectangle: Rounded Corners 87">
            <a:extLst>
              <a:ext uri="{FF2B5EF4-FFF2-40B4-BE49-F238E27FC236}">
                <a16:creationId xmlns:a16="http://schemas.microsoft.com/office/drawing/2014/main" id="{2ABCFF8E-E8D3-B24E-84C2-0050DA5795B3}"/>
              </a:ext>
            </a:extLst>
          </p:cNvPr>
          <p:cNvSpPr/>
          <p:nvPr/>
        </p:nvSpPr>
        <p:spPr>
          <a:xfrm>
            <a:off x="7729067" y="3910654"/>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Loss of Biodiversity, carbon sinks and carbon removals</a:t>
            </a:r>
          </a:p>
        </p:txBody>
      </p:sp>
      <p:cxnSp>
        <p:nvCxnSpPr>
          <p:cNvPr id="29" name="Straight Arrow Connector 28">
            <a:extLst>
              <a:ext uri="{FF2B5EF4-FFF2-40B4-BE49-F238E27FC236}">
                <a16:creationId xmlns:a16="http://schemas.microsoft.com/office/drawing/2014/main" id="{A213C1E1-0BA2-B1CC-07E4-05455BE802DC}"/>
              </a:ext>
            </a:extLst>
          </p:cNvPr>
          <p:cNvCxnSpPr>
            <a:stCxn id="27" idx="1"/>
            <a:endCxn id="20" idx="3"/>
          </p:cNvCxnSpPr>
          <p:nvPr/>
        </p:nvCxnSpPr>
        <p:spPr>
          <a:xfrm flipH="1" flipV="1">
            <a:off x="5121049" y="4069986"/>
            <a:ext cx="2608018" cy="6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8CBDD49A-8578-C134-969D-53671F211781}"/>
              </a:ext>
            </a:extLst>
          </p:cNvPr>
          <p:cNvCxnSpPr>
            <a:stCxn id="19" idx="0"/>
            <a:endCxn id="20" idx="2"/>
          </p:cNvCxnSpPr>
          <p:nvPr/>
        </p:nvCxnSpPr>
        <p:spPr>
          <a:xfrm rot="16200000" flipV="1">
            <a:off x="5172475" y="3298800"/>
            <a:ext cx="297125" cy="215951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0D08CD47-DCB0-271D-C2D6-D493FBFBFD4D}"/>
              </a:ext>
            </a:extLst>
          </p:cNvPr>
          <p:cNvCxnSpPr>
            <a:stCxn id="19" idx="0"/>
            <a:endCxn id="27" idx="2"/>
          </p:cNvCxnSpPr>
          <p:nvPr/>
        </p:nvCxnSpPr>
        <p:spPr>
          <a:xfrm rot="5400000" flipH="1" flipV="1">
            <a:off x="7356593" y="3274875"/>
            <a:ext cx="296447" cy="220804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Rectangle: Rounded Corners 87">
            <a:extLst>
              <a:ext uri="{FF2B5EF4-FFF2-40B4-BE49-F238E27FC236}">
                <a16:creationId xmlns:a16="http://schemas.microsoft.com/office/drawing/2014/main" id="{DB70EBC5-D385-4350-DCA9-D968BE5CD045}"/>
              </a:ext>
            </a:extLst>
          </p:cNvPr>
          <p:cNvSpPr/>
          <p:nvPr/>
        </p:nvSpPr>
        <p:spPr>
          <a:xfrm>
            <a:off x="3709027" y="3183702"/>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Floods</a:t>
            </a:r>
          </a:p>
        </p:txBody>
      </p:sp>
      <p:sp>
        <p:nvSpPr>
          <p:cNvPr id="35" name="Rectangle: Rounded Corners 87">
            <a:extLst>
              <a:ext uri="{FF2B5EF4-FFF2-40B4-BE49-F238E27FC236}">
                <a16:creationId xmlns:a16="http://schemas.microsoft.com/office/drawing/2014/main" id="{4E630AC5-CABC-6D04-9240-E2CC090FBF0D}"/>
              </a:ext>
            </a:extLst>
          </p:cNvPr>
          <p:cNvSpPr/>
          <p:nvPr/>
        </p:nvSpPr>
        <p:spPr>
          <a:xfrm>
            <a:off x="1846218" y="3183702"/>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Soil Erosion</a:t>
            </a:r>
          </a:p>
        </p:txBody>
      </p:sp>
      <p:sp>
        <p:nvSpPr>
          <p:cNvPr id="36" name="Rectangle: Rounded Corners 87">
            <a:extLst>
              <a:ext uri="{FF2B5EF4-FFF2-40B4-BE49-F238E27FC236}">
                <a16:creationId xmlns:a16="http://schemas.microsoft.com/office/drawing/2014/main" id="{0C36560E-F92C-4D33-2F69-CAC50FA1E87E}"/>
              </a:ext>
            </a:extLst>
          </p:cNvPr>
          <p:cNvSpPr/>
          <p:nvPr/>
        </p:nvSpPr>
        <p:spPr>
          <a:xfrm>
            <a:off x="1846215" y="2628322"/>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Fertility Land Rate</a:t>
            </a:r>
          </a:p>
        </p:txBody>
      </p:sp>
      <p:sp>
        <p:nvSpPr>
          <p:cNvPr id="37" name="Rectangle: Rounded Corners 87">
            <a:extLst>
              <a:ext uri="{FF2B5EF4-FFF2-40B4-BE49-F238E27FC236}">
                <a16:creationId xmlns:a16="http://schemas.microsoft.com/office/drawing/2014/main" id="{77D18B71-8C39-C617-36FB-8473B2D2EA70}"/>
              </a:ext>
            </a:extLst>
          </p:cNvPr>
          <p:cNvSpPr/>
          <p:nvPr/>
        </p:nvSpPr>
        <p:spPr>
          <a:xfrm>
            <a:off x="1846214" y="2169433"/>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Agriculture Value</a:t>
            </a:r>
          </a:p>
        </p:txBody>
      </p:sp>
      <p:sp>
        <p:nvSpPr>
          <p:cNvPr id="38" name="Rectangle: Rounded Corners 87">
            <a:extLst>
              <a:ext uri="{FF2B5EF4-FFF2-40B4-BE49-F238E27FC236}">
                <a16:creationId xmlns:a16="http://schemas.microsoft.com/office/drawing/2014/main" id="{F68C80B2-A8DE-8301-6DAF-AA53B05190D4}"/>
              </a:ext>
            </a:extLst>
          </p:cNvPr>
          <p:cNvSpPr/>
          <p:nvPr/>
        </p:nvSpPr>
        <p:spPr>
          <a:xfrm>
            <a:off x="480216" y="1369838"/>
            <a:ext cx="1123815"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Rural Economy</a:t>
            </a:r>
          </a:p>
        </p:txBody>
      </p:sp>
      <p:sp>
        <p:nvSpPr>
          <p:cNvPr id="41" name="Rectangle: Rounded Corners 87">
            <a:extLst>
              <a:ext uri="{FF2B5EF4-FFF2-40B4-BE49-F238E27FC236}">
                <a16:creationId xmlns:a16="http://schemas.microsoft.com/office/drawing/2014/main" id="{A4AAEC49-751F-8904-1056-12C45F89E3BF}"/>
              </a:ext>
            </a:extLst>
          </p:cNvPr>
          <p:cNvSpPr/>
          <p:nvPr/>
        </p:nvSpPr>
        <p:spPr>
          <a:xfrm>
            <a:off x="3709026" y="2622232"/>
            <a:ext cx="1759541"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Sediments in the Watershed</a:t>
            </a:r>
          </a:p>
        </p:txBody>
      </p:sp>
      <p:sp>
        <p:nvSpPr>
          <p:cNvPr id="42" name="Rectangle: Rounded Corners 87">
            <a:extLst>
              <a:ext uri="{FF2B5EF4-FFF2-40B4-BE49-F238E27FC236}">
                <a16:creationId xmlns:a16="http://schemas.microsoft.com/office/drawing/2014/main" id="{D480F099-CC71-409B-4D08-FD013BBEF4DF}"/>
              </a:ext>
            </a:extLst>
          </p:cNvPr>
          <p:cNvSpPr/>
          <p:nvPr/>
        </p:nvSpPr>
        <p:spPr>
          <a:xfrm>
            <a:off x="3709026" y="1893737"/>
            <a:ext cx="1123815"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Need of river dragging</a:t>
            </a:r>
          </a:p>
        </p:txBody>
      </p:sp>
      <p:sp>
        <p:nvSpPr>
          <p:cNvPr id="43" name="Rectangle: Rounded Corners 87">
            <a:extLst>
              <a:ext uri="{FF2B5EF4-FFF2-40B4-BE49-F238E27FC236}">
                <a16:creationId xmlns:a16="http://schemas.microsoft.com/office/drawing/2014/main" id="{95055C17-F659-C71D-1ABB-CFBC78D0BB81}"/>
              </a:ext>
            </a:extLst>
          </p:cNvPr>
          <p:cNvSpPr/>
          <p:nvPr/>
        </p:nvSpPr>
        <p:spPr>
          <a:xfrm>
            <a:off x="4906659" y="1894688"/>
            <a:ext cx="1123815"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Coral Reef resilience</a:t>
            </a:r>
          </a:p>
        </p:txBody>
      </p:sp>
      <p:sp>
        <p:nvSpPr>
          <p:cNvPr id="44" name="Rectangle: Rounded Corners 87">
            <a:extLst>
              <a:ext uri="{FF2B5EF4-FFF2-40B4-BE49-F238E27FC236}">
                <a16:creationId xmlns:a16="http://schemas.microsoft.com/office/drawing/2014/main" id="{77489AED-EAD6-8E37-728A-FD15B52CB8DA}"/>
              </a:ext>
            </a:extLst>
          </p:cNvPr>
          <p:cNvSpPr/>
          <p:nvPr/>
        </p:nvSpPr>
        <p:spPr>
          <a:xfrm>
            <a:off x="6104292" y="1890671"/>
            <a:ext cx="1123815"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Seagrass beds resilience</a:t>
            </a:r>
          </a:p>
        </p:txBody>
      </p:sp>
      <p:sp>
        <p:nvSpPr>
          <p:cNvPr id="45" name="Rectangle: Rounded Corners 87">
            <a:extLst>
              <a:ext uri="{FF2B5EF4-FFF2-40B4-BE49-F238E27FC236}">
                <a16:creationId xmlns:a16="http://schemas.microsoft.com/office/drawing/2014/main" id="{F933FCD8-C48E-6B3A-2072-60476330A0A6}"/>
              </a:ext>
            </a:extLst>
          </p:cNvPr>
          <p:cNvSpPr/>
          <p:nvPr/>
        </p:nvSpPr>
        <p:spPr>
          <a:xfrm>
            <a:off x="7301925" y="1890671"/>
            <a:ext cx="1123815" cy="320019"/>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Mangroves resilience</a:t>
            </a:r>
          </a:p>
        </p:txBody>
      </p:sp>
      <p:cxnSp>
        <p:nvCxnSpPr>
          <p:cNvPr id="48" name="Connector: Elbow 47">
            <a:extLst>
              <a:ext uri="{FF2B5EF4-FFF2-40B4-BE49-F238E27FC236}">
                <a16:creationId xmlns:a16="http://schemas.microsoft.com/office/drawing/2014/main" id="{0B2F9012-280A-0392-408F-C12887FA49A7}"/>
              </a:ext>
            </a:extLst>
          </p:cNvPr>
          <p:cNvCxnSpPr>
            <a:stCxn id="20" idx="0"/>
            <a:endCxn id="34" idx="2"/>
          </p:cNvCxnSpPr>
          <p:nvPr/>
        </p:nvCxnSpPr>
        <p:spPr>
          <a:xfrm rot="5400000" flipH="1" flipV="1">
            <a:off x="4211911" y="3533090"/>
            <a:ext cx="406255" cy="34751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Connector: Elbow 49">
            <a:extLst>
              <a:ext uri="{FF2B5EF4-FFF2-40B4-BE49-F238E27FC236}">
                <a16:creationId xmlns:a16="http://schemas.microsoft.com/office/drawing/2014/main" id="{17B3755A-EE74-6C68-0A57-8251E425C72E}"/>
              </a:ext>
            </a:extLst>
          </p:cNvPr>
          <p:cNvCxnSpPr>
            <a:stCxn id="20" idx="0"/>
            <a:endCxn id="35" idx="2"/>
          </p:cNvCxnSpPr>
          <p:nvPr/>
        </p:nvCxnSpPr>
        <p:spPr>
          <a:xfrm rot="16200000" flipV="1">
            <a:off x="3280507" y="2949204"/>
            <a:ext cx="406255" cy="151529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C1E87CC2-DFAC-DD87-AF3E-20C9CC111999}"/>
              </a:ext>
            </a:extLst>
          </p:cNvPr>
          <p:cNvCxnSpPr>
            <a:stCxn id="35" idx="0"/>
            <a:endCxn id="36" idx="2"/>
          </p:cNvCxnSpPr>
          <p:nvPr/>
        </p:nvCxnSpPr>
        <p:spPr>
          <a:xfrm flipH="1" flipV="1">
            <a:off x="2725986" y="2948341"/>
            <a:ext cx="3" cy="235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327E0C6F-FC63-85FD-482D-FF1F43A8CD34}"/>
              </a:ext>
            </a:extLst>
          </p:cNvPr>
          <p:cNvCxnSpPr>
            <a:stCxn id="36" idx="0"/>
            <a:endCxn id="37" idx="2"/>
          </p:cNvCxnSpPr>
          <p:nvPr/>
        </p:nvCxnSpPr>
        <p:spPr>
          <a:xfrm flipH="1" flipV="1">
            <a:off x="2725985" y="2489452"/>
            <a:ext cx="1" cy="138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3BE59CB0-7E85-040C-7644-9237A10F2719}"/>
              </a:ext>
            </a:extLst>
          </p:cNvPr>
          <p:cNvCxnSpPr>
            <a:stCxn id="37" idx="1"/>
            <a:endCxn id="38" idx="2"/>
          </p:cNvCxnSpPr>
          <p:nvPr/>
        </p:nvCxnSpPr>
        <p:spPr>
          <a:xfrm rot="10800000">
            <a:off x="1042124" y="1689857"/>
            <a:ext cx="804090" cy="6395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3CA5DA0F-950E-5F81-7133-837593ADA03B}"/>
              </a:ext>
            </a:extLst>
          </p:cNvPr>
          <p:cNvCxnSpPr>
            <a:stCxn id="41" idx="0"/>
            <a:endCxn id="42" idx="2"/>
          </p:cNvCxnSpPr>
          <p:nvPr/>
        </p:nvCxnSpPr>
        <p:spPr>
          <a:xfrm rot="16200000" flipV="1">
            <a:off x="4225628" y="2259062"/>
            <a:ext cx="408476" cy="3178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5187D901-FB6B-6C81-0ECD-99C4EB785E61}"/>
              </a:ext>
            </a:extLst>
          </p:cNvPr>
          <p:cNvCxnSpPr>
            <a:cxnSpLocks/>
            <a:endCxn id="41" idx="2"/>
          </p:cNvCxnSpPr>
          <p:nvPr/>
        </p:nvCxnSpPr>
        <p:spPr>
          <a:xfrm flipV="1">
            <a:off x="2725989" y="2942251"/>
            <a:ext cx="1862808" cy="14565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73EBADC0-B0B2-B08D-8032-61378A2EE54F}"/>
              </a:ext>
            </a:extLst>
          </p:cNvPr>
          <p:cNvCxnSpPr>
            <a:stCxn id="41" idx="0"/>
            <a:endCxn id="43" idx="2"/>
          </p:cNvCxnSpPr>
          <p:nvPr/>
        </p:nvCxnSpPr>
        <p:spPr>
          <a:xfrm rot="5400000" flipH="1" flipV="1">
            <a:off x="4824920" y="1978585"/>
            <a:ext cx="407525" cy="87977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407B2C05-3F64-E69B-9ADF-1132EECCCD35}"/>
              </a:ext>
            </a:extLst>
          </p:cNvPr>
          <p:cNvCxnSpPr>
            <a:stCxn id="41" idx="0"/>
            <a:endCxn id="44" idx="2"/>
          </p:cNvCxnSpPr>
          <p:nvPr/>
        </p:nvCxnSpPr>
        <p:spPr>
          <a:xfrm rot="5400000" flipH="1" flipV="1">
            <a:off x="5421727" y="1377760"/>
            <a:ext cx="411542" cy="207740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A0464B59-16D8-19DA-D1AA-047F4D5DE69F}"/>
              </a:ext>
            </a:extLst>
          </p:cNvPr>
          <p:cNvCxnSpPr>
            <a:stCxn id="41" idx="0"/>
            <a:endCxn id="45" idx="2"/>
          </p:cNvCxnSpPr>
          <p:nvPr/>
        </p:nvCxnSpPr>
        <p:spPr>
          <a:xfrm rot="5400000" flipH="1" flipV="1">
            <a:off x="6020544" y="778943"/>
            <a:ext cx="411542" cy="327503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A27C73AB-9530-93FA-E862-3460A458B918}"/>
              </a:ext>
            </a:extLst>
          </p:cNvPr>
          <p:cNvCxnSpPr>
            <a:cxnSpLocks/>
            <a:stCxn id="41" idx="3"/>
            <a:endCxn id="34" idx="3"/>
          </p:cNvCxnSpPr>
          <p:nvPr/>
        </p:nvCxnSpPr>
        <p:spPr>
          <a:xfrm>
            <a:off x="5468567" y="2782242"/>
            <a:ext cx="1" cy="561470"/>
          </a:xfrm>
          <a:prstGeom prst="bentConnector3">
            <a:avLst>
              <a:gd name="adj1" fmla="val 2286010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C6C27263-254C-A812-4BAB-41DDEB6C0462}"/>
              </a:ext>
            </a:extLst>
          </p:cNvPr>
          <p:cNvCxnSpPr>
            <a:stCxn id="34" idx="1"/>
            <a:endCxn id="35" idx="3"/>
          </p:cNvCxnSpPr>
          <p:nvPr/>
        </p:nvCxnSpPr>
        <p:spPr>
          <a:xfrm flipH="1">
            <a:off x="3605759" y="3343712"/>
            <a:ext cx="1032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3" name="Connector: Elbow 112">
            <a:extLst>
              <a:ext uri="{FF2B5EF4-FFF2-40B4-BE49-F238E27FC236}">
                <a16:creationId xmlns:a16="http://schemas.microsoft.com/office/drawing/2014/main" id="{2CAB4841-6E91-4C9E-C61F-5E5F6EDCA375}"/>
              </a:ext>
            </a:extLst>
          </p:cNvPr>
          <p:cNvCxnSpPr>
            <a:cxnSpLocks/>
            <a:stCxn id="27" idx="3"/>
            <a:endCxn id="89" idx="3"/>
          </p:cNvCxnSpPr>
          <p:nvPr/>
        </p:nvCxnSpPr>
        <p:spPr>
          <a:xfrm flipH="1" flipV="1">
            <a:off x="8157929" y="1043976"/>
            <a:ext cx="1330679" cy="3026688"/>
          </a:xfrm>
          <a:prstGeom prst="bentConnector3">
            <a:avLst>
              <a:gd name="adj1" fmla="val -1717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8541823A-8097-FAC0-A18F-A2079E4CCAE7}"/>
              </a:ext>
            </a:extLst>
          </p:cNvPr>
          <p:cNvCxnSpPr>
            <a:cxnSpLocks/>
          </p:cNvCxnSpPr>
          <p:nvPr/>
        </p:nvCxnSpPr>
        <p:spPr>
          <a:xfrm flipH="1" flipV="1">
            <a:off x="4270934" y="5848975"/>
            <a:ext cx="6" cy="2171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2" name="Connector: Elbow 191">
            <a:extLst>
              <a:ext uri="{FF2B5EF4-FFF2-40B4-BE49-F238E27FC236}">
                <a16:creationId xmlns:a16="http://schemas.microsoft.com/office/drawing/2014/main" id="{87D85AFB-B9B7-17CC-1888-D499F22F6769}"/>
              </a:ext>
            </a:extLst>
          </p:cNvPr>
          <p:cNvCxnSpPr>
            <a:cxnSpLocks/>
            <a:stCxn id="2" idx="3"/>
            <a:endCxn id="27" idx="0"/>
          </p:cNvCxnSpPr>
          <p:nvPr/>
        </p:nvCxnSpPr>
        <p:spPr>
          <a:xfrm>
            <a:off x="8491705" y="2056054"/>
            <a:ext cx="117133" cy="18546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4" name="Connector: Elbow 193">
            <a:extLst>
              <a:ext uri="{FF2B5EF4-FFF2-40B4-BE49-F238E27FC236}">
                <a16:creationId xmlns:a16="http://schemas.microsoft.com/office/drawing/2014/main" id="{A45DE02A-C8C9-771E-46FD-6B622D581AC8}"/>
              </a:ext>
            </a:extLst>
          </p:cNvPr>
          <p:cNvCxnSpPr>
            <a:cxnSpLocks/>
            <a:stCxn id="19" idx="3"/>
            <a:endCxn id="89" idx="3"/>
          </p:cNvCxnSpPr>
          <p:nvPr/>
        </p:nvCxnSpPr>
        <p:spPr>
          <a:xfrm flipV="1">
            <a:off x="7724083" y="1043976"/>
            <a:ext cx="433846" cy="3643154"/>
          </a:xfrm>
          <a:prstGeom prst="bentConnector3">
            <a:avLst>
              <a:gd name="adj1" fmla="val 481239"/>
            </a:avLst>
          </a:prstGeom>
          <a:ln>
            <a:tailEnd type="triangle"/>
          </a:ln>
        </p:spPr>
        <p:style>
          <a:lnRef idx="1">
            <a:schemeClr val="accent1"/>
          </a:lnRef>
          <a:fillRef idx="0">
            <a:schemeClr val="accent1"/>
          </a:fillRef>
          <a:effectRef idx="0">
            <a:schemeClr val="accent1"/>
          </a:effectRef>
          <a:fontRef idx="minor">
            <a:schemeClr val="tx1"/>
          </a:fontRef>
        </p:style>
      </p:cxnSp>
      <p:sp>
        <p:nvSpPr>
          <p:cNvPr id="273" name="Rectangle: Rounded Corners 87">
            <a:extLst>
              <a:ext uri="{FF2B5EF4-FFF2-40B4-BE49-F238E27FC236}">
                <a16:creationId xmlns:a16="http://schemas.microsoft.com/office/drawing/2014/main" id="{AFC93A9D-45ED-87B7-20D2-32617EC66780}"/>
              </a:ext>
            </a:extLst>
          </p:cNvPr>
          <p:cNvSpPr/>
          <p:nvPr/>
        </p:nvSpPr>
        <p:spPr>
          <a:xfrm>
            <a:off x="3211100" y="107135"/>
            <a:ext cx="1156781" cy="572808"/>
          </a:xfrm>
          <a:prstGeom prst="roundRect">
            <a:avLst>
              <a:gd name="adj" fmla="val 0"/>
            </a:avLst>
          </a:prstGeom>
          <a:solidFill>
            <a:srgbClr val="F87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b="1" dirty="0">
                <a:solidFill>
                  <a:schemeClr val="tx1"/>
                </a:solidFill>
                <a:latin typeface="+mj-lt"/>
                <a:ea typeface="Calibri Light"/>
                <a:cs typeface="Calibri Light"/>
              </a:rPr>
              <a:t>Adverse</a:t>
            </a:r>
            <a:r>
              <a:rPr lang="en-GB" sz="900" b="1" dirty="0">
                <a:solidFill>
                  <a:schemeClr val="tx1"/>
                </a:solidFill>
                <a:latin typeface="+mj-lt"/>
                <a:cs typeface="Segoe UI Light" panose="020B0502040204020203" pitchFamily="34" charset="0"/>
              </a:rPr>
              <a:t> impact 1:</a:t>
            </a:r>
          </a:p>
          <a:p>
            <a:pPr algn="ctr"/>
            <a:r>
              <a:rPr lang="en-GB" sz="900" dirty="0">
                <a:solidFill>
                  <a:schemeClr val="tx1"/>
                </a:solidFill>
                <a:latin typeface="+mj-lt"/>
                <a:cs typeface="Segoe UI Light" panose="020B0502040204020203" pitchFamily="34" charset="0"/>
              </a:rPr>
              <a:t> &gt; Public &amp; private climate  costs</a:t>
            </a:r>
          </a:p>
        </p:txBody>
      </p:sp>
      <p:sp>
        <p:nvSpPr>
          <p:cNvPr id="232" name="Rectangle: Rounded Corners 231">
            <a:extLst>
              <a:ext uri="{FF2B5EF4-FFF2-40B4-BE49-F238E27FC236}">
                <a16:creationId xmlns:a16="http://schemas.microsoft.com/office/drawing/2014/main" id="{9912C264-218D-1089-6CAE-A2B87EDAF75F}"/>
              </a:ext>
            </a:extLst>
          </p:cNvPr>
          <p:cNvSpPr/>
          <p:nvPr/>
        </p:nvSpPr>
        <p:spPr>
          <a:xfrm>
            <a:off x="10038099" y="2191687"/>
            <a:ext cx="1685786" cy="1085799"/>
          </a:xfrm>
          <a:prstGeom prst="round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Climate Change</a:t>
            </a:r>
          </a:p>
          <a:p>
            <a:pPr algn="ctr"/>
            <a:r>
              <a:rPr lang="en-GB" sz="1200" dirty="0"/>
              <a:t>(&gt; T; &gt;P; &gt;SLR)</a:t>
            </a:r>
          </a:p>
          <a:p>
            <a:pPr algn="ctr"/>
            <a:r>
              <a:rPr lang="en-GB" sz="1200" dirty="0"/>
              <a:t>Impacts</a:t>
            </a:r>
          </a:p>
          <a:p>
            <a:pPr algn="ctr"/>
            <a:r>
              <a:rPr lang="en-GB" sz="1200" dirty="0"/>
              <a:t>(&gt; EWH, &gt; Landslides, &gt; Floods, &gt; Droughts)</a:t>
            </a:r>
            <a:endParaRPr lang="en-US" sz="1200" dirty="0"/>
          </a:p>
        </p:txBody>
      </p:sp>
      <p:cxnSp>
        <p:nvCxnSpPr>
          <p:cNvPr id="234" name="Connector: Elbow 233">
            <a:extLst>
              <a:ext uri="{FF2B5EF4-FFF2-40B4-BE49-F238E27FC236}">
                <a16:creationId xmlns:a16="http://schemas.microsoft.com/office/drawing/2014/main" id="{0B4A78A6-6224-D600-2D39-CD652B61D82D}"/>
              </a:ext>
            </a:extLst>
          </p:cNvPr>
          <p:cNvCxnSpPr>
            <a:cxnSpLocks/>
            <a:stCxn id="232" idx="1"/>
          </p:cNvCxnSpPr>
          <p:nvPr/>
        </p:nvCxnSpPr>
        <p:spPr>
          <a:xfrm rot="10800000" flipV="1">
            <a:off x="8743401" y="2734587"/>
            <a:ext cx="1294698" cy="1115916"/>
          </a:xfrm>
          <a:prstGeom prst="bentConnector3">
            <a:avLst>
              <a:gd name="adj1" fmla="val 100240"/>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40" name="Connector: Elbow 239">
            <a:extLst>
              <a:ext uri="{FF2B5EF4-FFF2-40B4-BE49-F238E27FC236}">
                <a16:creationId xmlns:a16="http://schemas.microsoft.com/office/drawing/2014/main" id="{3EAF2859-228E-7984-461D-EAED0E7D82FA}"/>
              </a:ext>
            </a:extLst>
          </p:cNvPr>
          <p:cNvCxnSpPr>
            <a:cxnSpLocks/>
            <a:stCxn id="232" idx="1"/>
          </p:cNvCxnSpPr>
          <p:nvPr/>
        </p:nvCxnSpPr>
        <p:spPr>
          <a:xfrm rot="10800000" flipV="1">
            <a:off x="5463207" y="2734586"/>
            <a:ext cx="4574893" cy="739383"/>
          </a:xfrm>
          <a:prstGeom prst="bentConnector3">
            <a:avLst>
              <a:gd name="adj1" fmla="val 50000"/>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44" name="Connector: Elbow 243">
            <a:extLst>
              <a:ext uri="{FF2B5EF4-FFF2-40B4-BE49-F238E27FC236}">
                <a16:creationId xmlns:a16="http://schemas.microsoft.com/office/drawing/2014/main" id="{32E6CD52-CD68-0C09-88CB-AD5F6538C38A}"/>
              </a:ext>
            </a:extLst>
          </p:cNvPr>
          <p:cNvCxnSpPr>
            <a:cxnSpLocks/>
            <a:stCxn id="232" idx="2"/>
          </p:cNvCxnSpPr>
          <p:nvPr/>
        </p:nvCxnSpPr>
        <p:spPr>
          <a:xfrm rot="5400000">
            <a:off x="8534625" y="2461393"/>
            <a:ext cx="1530274" cy="3162460"/>
          </a:xfrm>
          <a:prstGeom prst="bentConnector2">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50" name="Connector: Elbow 249">
            <a:extLst>
              <a:ext uri="{FF2B5EF4-FFF2-40B4-BE49-F238E27FC236}">
                <a16:creationId xmlns:a16="http://schemas.microsoft.com/office/drawing/2014/main" id="{6FB29BCD-7A3E-8F4E-63DA-D8ACEEBEB11F}"/>
              </a:ext>
            </a:extLst>
          </p:cNvPr>
          <p:cNvCxnSpPr>
            <a:cxnSpLocks/>
            <a:stCxn id="232" idx="1"/>
          </p:cNvCxnSpPr>
          <p:nvPr/>
        </p:nvCxnSpPr>
        <p:spPr>
          <a:xfrm rot="10800000">
            <a:off x="5810725" y="2237639"/>
            <a:ext cx="4227375" cy="496948"/>
          </a:xfrm>
          <a:prstGeom prst="bentConnector3">
            <a:avLst>
              <a:gd name="adj1" fmla="val 9995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52" name="Connector: Elbow 251">
            <a:extLst>
              <a:ext uri="{FF2B5EF4-FFF2-40B4-BE49-F238E27FC236}">
                <a16:creationId xmlns:a16="http://schemas.microsoft.com/office/drawing/2014/main" id="{F961340F-F32B-AD03-B99F-FD0E3C1668C6}"/>
              </a:ext>
            </a:extLst>
          </p:cNvPr>
          <p:cNvCxnSpPr>
            <a:cxnSpLocks/>
            <a:stCxn id="232" idx="1"/>
          </p:cNvCxnSpPr>
          <p:nvPr/>
        </p:nvCxnSpPr>
        <p:spPr>
          <a:xfrm rot="10800000">
            <a:off x="6795201" y="2270913"/>
            <a:ext cx="3242899" cy="463675"/>
          </a:xfrm>
          <a:prstGeom prst="bentConnector3">
            <a:avLst>
              <a:gd name="adj1" fmla="val 99999"/>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57" name="Connector: Elbow 256">
            <a:extLst>
              <a:ext uri="{FF2B5EF4-FFF2-40B4-BE49-F238E27FC236}">
                <a16:creationId xmlns:a16="http://schemas.microsoft.com/office/drawing/2014/main" id="{E27229E1-35CF-ABDD-B441-7E8A44E5F8EB}"/>
              </a:ext>
            </a:extLst>
          </p:cNvPr>
          <p:cNvCxnSpPr>
            <a:cxnSpLocks/>
            <a:stCxn id="232" idx="1"/>
          </p:cNvCxnSpPr>
          <p:nvPr/>
        </p:nvCxnSpPr>
        <p:spPr>
          <a:xfrm rot="10800000">
            <a:off x="7984129" y="2290693"/>
            <a:ext cx="2053971" cy="443894"/>
          </a:xfrm>
          <a:prstGeom prst="bentConnector3">
            <a:avLst>
              <a:gd name="adj1" fmla="val 100026"/>
            </a:avLst>
          </a:prstGeom>
          <a:ln>
            <a:tailEnd type="triangle"/>
          </a:ln>
        </p:spPr>
        <p:style>
          <a:lnRef idx="1">
            <a:schemeClr val="accent4"/>
          </a:lnRef>
          <a:fillRef idx="0">
            <a:schemeClr val="accent4"/>
          </a:fillRef>
          <a:effectRef idx="0">
            <a:schemeClr val="accent4"/>
          </a:effectRef>
          <a:fontRef idx="minor">
            <a:schemeClr val="tx1"/>
          </a:fontRef>
        </p:style>
      </p:cxnSp>
      <p:sp>
        <p:nvSpPr>
          <p:cNvPr id="268" name="Rectangle: Rounded Corners 87">
            <a:extLst>
              <a:ext uri="{FF2B5EF4-FFF2-40B4-BE49-F238E27FC236}">
                <a16:creationId xmlns:a16="http://schemas.microsoft.com/office/drawing/2014/main" id="{16A3F645-AA77-ADE5-32D1-214223F7817A}"/>
              </a:ext>
            </a:extLst>
          </p:cNvPr>
          <p:cNvSpPr/>
          <p:nvPr/>
        </p:nvSpPr>
        <p:spPr>
          <a:xfrm>
            <a:off x="5426434" y="1405774"/>
            <a:ext cx="1743274" cy="248148"/>
          </a:xfrm>
          <a:prstGeom prst="roundRect">
            <a:avLst>
              <a:gd name="adj" fmla="val 0"/>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&lt; Ecosystem Services</a:t>
            </a:r>
          </a:p>
        </p:txBody>
      </p:sp>
      <p:cxnSp>
        <p:nvCxnSpPr>
          <p:cNvPr id="287" name="Connector: Elbow 286">
            <a:extLst>
              <a:ext uri="{FF2B5EF4-FFF2-40B4-BE49-F238E27FC236}">
                <a16:creationId xmlns:a16="http://schemas.microsoft.com/office/drawing/2014/main" id="{2BDDA8B7-F6F5-4EFE-640E-4C28D6372833}"/>
              </a:ext>
            </a:extLst>
          </p:cNvPr>
          <p:cNvCxnSpPr>
            <a:stCxn id="43" idx="0"/>
            <a:endCxn id="268" idx="2"/>
          </p:cNvCxnSpPr>
          <p:nvPr/>
        </p:nvCxnSpPr>
        <p:spPr>
          <a:xfrm rot="5400000" flipH="1" flipV="1">
            <a:off x="5762936" y="1359553"/>
            <a:ext cx="240766" cy="82950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9" name="Connector: Elbow 288">
            <a:extLst>
              <a:ext uri="{FF2B5EF4-FFF2-40B4-BE49-F238E27FC236}">
                <a16:creationId xmlns:a16="http://schemas.microsoft.com/office/drawing/2014/main" id="{27F34831-F1C2-A2F4-25A9-1DF7875B9310}"/>
              </a:ext>
            </a:extLst>
          </p:cNvPr>
          <p:cNvCxnSpPr>
            <a:stCxn id="44" idx="0"/>
            <a:endCxn id="268" idx="2"/>
          </p:cNvCxnSpPr>
          <p:nvPr/>
        </p:nvCxnSpPr>
        <p:spPr>
          <a:xfrm rot="16200000" flipV="1">
            <a:off x="6363762" y="1588232"/>
            <a:ext cx="236749" cy="36812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1" name="Connector: Elbow 290">
            <a:extLst>
              <a:ext uri="{FF2B5EF4-FFF2-40B4-BE49-F238E27FC236}">
                <a16:creationId xmlns:a16="http://schemas.microsoft.com/office/drawing/2014/main" id="{6E31AD6C-32D9-E6FE-56A0-A97FC0305939}"/>
              </a:ext>
            </a:extLst>
          </p:cNvPr>
          <p:cNvCxnSpPr>
            <a:stCxn id="45" idx="0"/>
            <a:endCxn id="268" idx="2"/>
          </p:cNvCxnSpPr>
          <p:nvPr/>
        </p:nvCxnSpPr>
        <p:spPr>
          <a:xfrm rot="16200000" flipV="1">
            <a:off x="6962578" y="989416"/>
            <a:ext cx="236749" cy="156576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7" name="Straight Arrow Connector 326">
            <a:extLst>
              <a:ext uri="{FF2B5EF4-FFF2-40B4-BE49-F238E27FC236}">
                <a16:creationId xmlns:a16="http://schemas.microsoft.com/office/drawing/2014/main" id="{3F8D17A0-AD23-E640-2A75-7A9324D67291}"/>
              </a:ext>
            </a:extLst>
          </p:cNvPr>
          <p:cNvCxnSpPr>
            <a:stCxn id="268" idx="1"/>
            <a:endCxn id="38" idx="3"/>
          </p:cNvCxnSpPr>
          <p:nvPr/>
        </p:nvCxnSpPr>
        <p:spPr>
          <a:xfrm flipH="1">
            <a:off x="1604031" y="1529848"/>
            <a:ext cx="38224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9" name="Connector: Elbow 328">
            <a:extLst>
              <a:ext uri="{FF2B5EF4-FFF2-40B4-BE49-F238E27FC236}">
                <a16:creationId xmlns:a16="http://schemas.microsoft.com/office/drawing/2014/main" id="{DF80B984-0341-9DA7-267C-8CA7C824CB99}"/>
              </a:ext>
            </a:extLst>
          </p:cNvPr>
          <p:cNvCxnSpPr>
            <a:cxnSpLocks/>
            <a:stCxn id="27" idx="3"/>
            <a:endCxn id="268" idx="3"/>
          </p:cNvCxnSpPr>
          <p:nvPr/>
        </p:nvCxnSpPr>
        <p:spPr>
          <a:xfrm flipH="1" flipV="1">
            <a:off x="7169708" y="1529848"/>
            <a:ext cx="2318900" cy="2540816"/>
          </a:xfrm>
          <a:prstGeom prst="bentConnector3">
            <a:avLst>
              <a:gd name="adj1" fmla="val -9858"/>
            </a:avLst>
          </a:prstGeom>
          <a:ln>
            <a:tailEnd type="triangle"/>
          </a:ln>
        </p:spPr>
        <p:style>
          <a:lnRef idx="1">
            <a:schemeClr val="accent1"/>
          </a:lnRef>
          <a:fillRef idx="0">
            <a:schemeClr val="accent1"/>
          </a:fillRef>
          <a:effectRef idx="0">
            <a:schemeClr val="accent1"/>
          </a:effectRef>
          <a:fontRef idx="minor">
            <a:schemeClr val="tx1"/>
          </a:fontRef>
        </p:style>
      </p:cxnSp>
      <p:sp>
        <p:nvSpPr>
          <p:cNvPr id="336" name="Rectangle: Rounded Corners 335">
            <a:extLst>
              <a:ext uri="{FF2B5EF4-FFF2-40B4-BE49-F238E27FC236}">
                <a16:creationId xmlns:a16="http://schemas.microsoft.com/office/drawing/2014/main" id="{3CD44029-A64B-FBAB-4BF1-B87F3D386BDD}"/>
              </a:ext>
            </a:extLst>
          </p:cNvPr>
          <p:cNvSpPr/>
          <p:nvPr/>
        </p:nvSpPr>
        <p:spPr>
          <a:xfrm>
            <a:off x="86677" y="5175652"/>
            <a:ext cx="1759541" cy="1085799"/>
          </a:xfrm>
          <a:prstGeom prst="round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Climate Change</a:t>
            </a:r>
          </a:p>
          <a:p>
            <a:pPr algn="ctr"/>
            <a:r>
              <a:rPr lang="en-GB" sz="1200" dirty="0"/>
              <a:t>(&gt; T; &gt;P; &gt;SLR)</a:t>
            </a:r>
          </a:p>
          <a:p>
            <a:pPr algn="ctr"/>
            <a:r>
              <a:rPr lang="en-GB" sz="1200" dirty="0"/>
              <a:t>Impacts</a:t>
            </a:r>
          </a:p>
          <a:p>
            <a:pPr algn="ctr"/>
            <a:r>
              <a:rPr lang="en-GB" sz="1200" dirty="0"/>
              <a:t>(&gt; EWH, &gt; Landslides, &gt; Floods, &gt; Droughts)</a:t>
            </a:r>
            <a:endParaRPr lang="en-US" sz="1200" dirty="0"/>
          </a:p>
        </p:txBody>
      </p:sp>
      <p:cxnSp>
        <p:nvCxnSpPr>
          <p:cNvPr id="338" name="Connector: Elbow 337">
            <a:extLst>
              <a:ext uri="{FF2B5EF4-FFF2-40B4-BE49-F238E27FC236}">
                <a16:creationId xmlns:a16="http://schemas.microsoft.com/office/drawing/2014/main" id="{A71C66E3-27C8-7CE5-39F7-FB393EFC8BD1}"/>
              </a:ext>
            </a:extLst>
          </p:cNvPr>
          <p:cNvCxnSpPr>
            <a:cxnSpLocks/>
            <a:stCxn id="336" idx="0"/>
            <a:endCxn id="35" idx="1"/>
          </p:cNvCxnSpPr>
          <p:nvPr/>
        </p:nvCxnSpPr>
        <p:spPr>
          <a:xfrm rot="5400000" flipH="1" flipV="1">
            <a:off x="490363" y="3819797"/>
            <a:ext cx="1831940" cy="879770"/>
          </a:xfrm>
          <a:prstGeom prst="bentConnector2">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40" name="Connector: Elbow 339">
            <a:extLst>
              <a:ext uri="{FF2B5EF4-FFF2-40B4-BE49-F238E27FC236}">
                <a16:creationId xmlns:a16="http://schemas.microsoft.com/office/drawing/2014/main" id="{0499BEA7-9EB0-5816-A72B-0AD2C22174B4}"/>
              </a:ext>
            </a:extLst>
          </p:cNvPr>
          <p:cNvCxnSpPr>
            <a:cxnSpLocks/>
            <a:stCxn id="336" idx="0"/>
          </p:cNvCxnSpPr>
          <p:nvPr/>
        </p:nvCxnSpPr>
        <p:spPr>
          <a:xfrm rot="5400000" flipH="1" flipV="1">
            <a:off x="206759" y="3605213"/>
            <a:ext cx="2330128" cy="810750"/>
          </a:xfrm>
          <a:prstGeom prst="bentConnector3">
            <a:avLst>
              <a:gd name="adj1" fmla="val 100166"/>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42" name="Connector: Elbow 341">
            <a:extLst>
              <a:ext uri="{FF2B5EF4-FFF2-40B4-BE49-F238E27FC236}">
                <a16:creationId xmlns:a16="http://schemas.microsoft.com/office/drawing/2014/main" id="{55D353FC-2338-5FEC-C6CD-515B7F2AA4F1}"/>
              </a:ext>
            </a:extLst>
          </p:cNvPr>
          <p:cNvCxnSpPr>
            <a:cxnSpLocks/>
            <a:stCxn id="336" idx="0"/>
          </p:cNvCxnSpPr>
          <p:nvPr/>
        </p:nvCxnSpPr>
        <p:spPr>
          <a:xfrm rot="5400000" flipH="1" flipV="1">
            <a:off x="869982" y="3669226"/>
            <a:ext cx="1602893" cy="1409960"/>
          </a:xfrm>
          <a:prstGeom prst="bentConnector3">
            <a:avLst>
              <a:gd name="adj1" fmla="val 50000"/>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45" name="Connector: Elbow 344">
            <a:extLst>
              <a:ext uri="{FF2B5EF4-FFF2-40B4-BE49-F238E27FC236}">
                <a16:creationId xmlns:a16="http://schemas.microsoft.com/office/drawing/2014/main" id="{2115816B-371E-4FC7-D10B-633E24EE3B21}"/>
              </a:ext>
            </a:extLst>
          </p:cNvPr>
          <p:cNvCxnSpPr>
            <a:cxnSpLocks/>
          </p:cNvCxnSpPr>
          <p:nvPr/>
        </p:nvCxnSpPr>
        <p:spPr>
          <a:xfrm rot="16200000" flipV="1">
            <a:off x="-1099579" y="3109634"/>
            <a:ext cx="3645804" cy="486232"/>
          </a:xfrm>
          <a:prstGeom prst="bentConnector4">
            <a:avLst>
              <a:gd name="adj1" fmla="val 65130"/>
              <a:gd name="adj2" fmla="val 162034"/>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50" name="Straight Arrow Connector 349">
            <a:extLst>
              <a:ext uri="{FF2B5EF4-FFF2-40B4-BE49-F238E27FC236}">
                <a16:creationId xmlns:a16="http://schemas.microsoft.com/office/drawing/2014/main" id="{AC42B562-11F6-0BFE-C179-BB364886EDAB}"/>
              </a:ext>
            </a:extLst>
          </p:cNvPr>
          <p:cNvCxnSpPr>
            <a:stCxn id="34" idx="0"/>
            <a:endCxn id="41" idx="2"/>
          </p:cNvCxnSpPr>
          <p:nvPr/>
        </p:nvCxnSpPr>
        <p:spPr>
          <a:xfrm flipH="1" flipV="1">
            <a:off x="4588797" y="2942251"/>
            <a:ext cx="1" cy="2414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BA135F17-6888-136C-0448-1A6526D40FF2}"/>
              </a:ext>
            </a:extLst>
          </p:cNvPr>
          <p:cNvCxnSpPr>
            <a:cxnSpLocks/>
            <a:stCxn id="36" idx="1"/>
            <a:endCxn id="19" idx="1"/>
          </p:cNvCxnSpPr>
          <p:nvPr/>
        </p:nvCxnSpPr>
        <p:spPr>
          <a:xfrm rot="10800000" flipH="1" flipV="1">
            <a:off x="1846214" y="2788332"/>
            <a:ext cx="3231289" cy="1898798"/>
          </a:xfrm>
          <a:prstGeom prst="bentConnector3">
            <a:avLst>
              <a:gd name="adj1" fmla="val -7075"/>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3D35281-2C65-4514-7543-5F0C0D910FC2}"/>
              </a:ext>
            </a:extLst>
          </p:cNvPr>
          <p:cNvSpPr/>
          <p:nvPr/>
        </p:nvSpPr>
        <p:spPr>
          <a:xfrm>
            <a:off x="5086467" y="4974587"/>
            <a:ext cx="2632065" cy="344734"/>
          </a:xfrm>
          <a:prstGeom prst="rect">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dirty="0">
                <a:solidFill>
                  <a:schemeClr val="bg1"/>
                </a:solidFill>
                <a:latin typeface="+mj-lt"/>
                <a:cs typeface="Segoe UI Light"/>
              </a:rPr>
              <a:t>Sustainable &amp; climate adaptive management is jeopardized</a:t>
            </a:r>
            <a:endParaRPr lang="en-US" sz="900" dirty="0">
              <a:solidFill>
                <a:schemeClr val="bg1"/>
              </a:solidFill>
              <a:latin typeface="+mj-lt"/>
              <a:cs typeface="Segoe UI Light"/>
            </a:endParaRPr>
          </a:p>
        </p:txBody>
      </p:sp>
      <p:cxnSp>
        <p:nvCxnSpPr>
          <p:cNvPr id="23" name="Straight Arrow Connector 22">
            <a:extLst>
              <a:ext uri="{FF2B5EF4-FFF2-40B4-BE49-F238E27FC236}">
                <a16:creationId xmlns:a16="http://schemas.microsoft.com/office/drawing/2014/main" id="{1D56BE1E-3F6E-8BF8-E62E-154F87F0BF24}"/>
              </a:ext>
            </a:extLst>
          </p:cNvPr>
          <p:cNvCxnSpPr>
            <a:cxnSpLocks/>
            <a:stCxn id="14" idx="0"/>
            <a:endCxn id="19" idx="2"/>
          </p:cNvCxnSpPr>
          <p:nvPr/>
        </p:nvCxnSpPr>
        <p:spPr>
          <a:xfrm flipH="1" flipV="1">
            <a:off x="6400794" y="4847139"/>
            <a:ext cx="1706" cy="1274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9" name="Rectangle: Rounded Corners 87">
            <a:extLst>
              <a:ext uri="{FF2B5EF4-FFF2-40B4-BE49-F238E27FC236}">
                <a16:creationId xmlns:a16="http://schemas.microsoft.com/office/drawing/2014/main" id="{34062291-7C19-762E-65ED-D6F24A55A3E0}"/>
              </a:ext>
            </a:extLst>
          </p:cNvPr>
          <p:cNvSpPr/>
          <p:nvPr/>
        </p:nvSpPr>
        <p:spPr>
          <a:xfrm>
            <a:off x="4435017" y="868851"/>
            <a:ext cx="3722912" cy="350250"/>
          </a:xfrm>
          <a:prstGeom prst="roundRect">
            <a:avLst>
              <a:gd name="adj" fmla="val 0"/>
            </a:avLst>
          </a:prstGeom>
          <a:solidFill>
            <a:srgbClr val="7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&gt; Exposure, &gt; Vulnerability and &lt; Resilience</a:t>
            </a:r>
          </a:p>
        </p:txBody>
      </p:sp>
      <p:cxnSp>
        <p:nvCxnSpPr>
          <p:cNvPr id="92" name="Connector: Elbow 91">
            <a:extLst>
              <a:ext uri="{FF2B5EF4-FFF2-40B4-BE49-F238E27FC236}">
                <a16:creationId xmlns:a16="http://schemas.microsoft.com/office/drawing/2014/main" id="{4133122C-A8DD-7B37-E1D9-C704A1D4DE35}"/>
              </a:ext>
            </a:extLst>
          </p:cNvPr>
          <p:cNvCxnSpPr>
            <a:cxnSpLocks/>
            <a:stCxn id="38" idx="0"/>
            <a:endCxn id="89" idx="1"/>
          </p:cNvCxnSpPr>
          <p:nvPr/>
        </p:nvCxnSpPr>
        <p:spPr>
          <a:xfrm rot="5400000" flipH="1" flipV="1">
            <a:off x="2575639" y="-489539"/>
            <a:ext cx="325862" cy="3392893"/>
          </a:xfrm>
          <a:prstGeom prst="bent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Rectangle: Rounded Corners 87">
            <a:extLst>
              <a:ext uri="{FF2B5EF4-FFF2-40B4-BE49-F238E27FC236}">
                <a16:creationId xmlns:a16="http://schemas.microsoft.com/office/drawing/2014/main" id="{8FB17DF8-B46E-2D81-5A98-142C37C32E2E}"/>
              </a:ext>
            </a:extLst>
          </p:cNvPr>
          <p:cNvSpPr/>
          <p:nvPr/>
        </p:nvSpPr>
        <p:spPr>
          <a:xfrm>
            <a:off x="4447552" y="107135"/>
            <a:ext cx="1156781" cy="572808"/>
          </a:xfrm>
          <a:prstGeom prst="roundRect">
            <a:avLst>
              <a:gd name="adj" fmla="val 0"/>
            </a:avLst>
          </a:prstGeom>
          <a:solidFill>
            <a:srgbClr val="F875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dirty="0">
                <a:solidFill>
                  <a:schemeClr val="tx1"/>
                </a:solidFill>
                <a:latin typeface="+mj-lt"/>
                <a:ea typeface="Calibri Light"/>
                <a:cs typeface="Calibri Light"/>
              </a:rPr>
              <a:t>Adverse impact 2:</a:t>
            </a:r>
            <a:endParaRPr lang="en-US" sz="900" b="1" dirty="0">
              <a:solidFill>
                <a:schemeClr val="tx1"/>
              </a:solidFill>
              <a:latin typeface="+mj-lt"/>
              <a:ea typeface="Calibri Light"/>
              <a:cs typeface="Calibri Light"/>
            </a:endParaRPr>
          </a:p>
          <a:p>
            <a:pPr algn="ctr"/>
            <a:r>
              <a:rPr lang="en-GB" sz="900" dirty="0">
                <a:solidFill>
                  <a:schemeClr val="tx1"/>
                </a:solidFill>
                <a:latin typeface="+mj-lt"/>
                <a:ea typeface="Calibri Light"/>
                <a:cs typeface="Calibri Light"/>
              </a:rPr>
              <a:t>&gt; Contribution to global warming</a:t>
            </a:r>
            <a:endParaRPr lang="en-US" sz="900" dirty="0">
              <a:solidFill>
                <a:schemeClr val="tx1"/>
              </a:solidFill>
              <a:latin typeface="+mj-lt"/>
              <a:ea typeface="Calibri Light"/>
              <a:cs typeface="Calibri Light"/>
            </a:endParaRPr>
          </a:p>
        </p:txBody>
      </p:sp>
      <p:sp>
        <p:nvSpPr>
          <p:cNvPr id="8" name="Rectangle: Rounded Corners 87">
            <a:extLst>
              <a:ext uri="{FF2B5EF4-FFF2-40B4-BE49-F238E27FC236}">
                <a16:creationId xmlns:a16="http://schemas.microsoft.com/office/drawing/2014/main" id="{19C39C3F-FAB6-A269-88B0-DCD489DD8160}"/>
              </a:ext>
            </a:extLst>
          </p:cNvPr>
          <p:cNvSpPr/>
          <p:nvPr/>
        </p:nvSpPr>
        <p:spPr>
          <a:xfrm>
            <a:off x="5683143" y="107134"/>
            <a:ext cx="1156781" cy="572808"/>
          </a:xfrm>
          <a:prstGeom prst="roundRect">
            <a:avLst>
              <a:gd name="adj" fmla="val 0"/>
            </a:avLst>
          </a:prstGeom>
          <a:solidFill>
            <a:srgbClr val="F875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dirty="0">
                <a:solidFill>
                  <a:schemeClr val="tx1"/>
                </a:solidFill>
                <a:latin typeface="+mj-lt"/>
                <a:ea typeface="Calibri Light"/>
                <a:cs typeface="Calibri Light"/>
              </a:rPr>
              <a:t>Adverse impact 3: </a:t>
            </a:r>
            <a:endParaRPr lang="en-US" sz="900" b="1" dirty="0">
              <a:solidFill>
                <a:schemeClr val="tx1"/>
              </a:solidFill>
              <a:latin typeface="+mj-lt"/>
              <a:ea typeface="Calibri Light"/>
              <a:cs typeface="Calibri Light"/>
            </a:endParaRPr>
          </a:p>
          <a:p>
            <a:pPr algn="ctr"/>
            <a:r>
              <a:rPr lang="en-GB" sz="900" dirty="0">
                <a:solidFill>
                  <a:schemeClr val="tx1"/>
                </a:solidFill>
                <a:latin typeface="+mj-lt"/>
                <a:ea typeface="Calibri Light"/>
                <a:cs typeface="Calibri Light"/>
              </a:rPr>
              <a:t>&lt; Tourism and fishery contribution to GDP</a:t>
            </a:r>
            <a:endParaRPr lang="en-US" sz="900" dirty="0">
              <a:solidFill>
                <a:schemeClr val="tx1"/>
              </a:solidFill>
              <a:latin typeface="+mj-lt"/>
              <a:ea typeface="Calibri Light"/>
              <a:cs typeface="Calibri Light"/>
            </a:endParaRPr>
          </a:p>
        </p:txBody>
      </p:sp>
      <p:sp>
        <p:nvSpPr>
          <p:cNvPr id="9" name="Rectangle: Rounded Corners 87">
            <a:extLst>
              <a:ext uri="{FF2B5EF4-FFF2-40B4-BE49-F238E27FC236}">
                <a16:creationId xmlns:a16="http://schemas.microsoft.com/office/drawing/2014/main" id="{DD0921E4-F262-3F02-FCC5-3E9122C167B1}"/>
              </a:ext>
            </a:extLst>
          </p:cNvPr>
          <p:cNvSpPr/>
          <p:nvPr/>
        </p:nvSpPr>
        <p:spPr>
          <a:xfrm>
            <a:off x="6920458" y="107133"/>
            <a:ext cx="1156781" cy="572808"/>
          </a:xfrm>
          <a:prstGeom prst="roundRect">
            <a:avLst>
              <a:gd name="adj" fmla="val 0"/>
            </a:avLst>
          </a:prstGeom>
          <a:solidFill>
            <a:srgbClr val="F875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dirty="0">
                <a:solidFill>
                  <a:schemeClr val="tx1"/>
                </a:solidFill>
                <a:latin typeface="+mj-lt"/>
                <a:ea typeface="Calibri Light"/>
                <a:cs typeface="Calibri Light"/>
              </a:rPr>
              <a:t>Adverse impact 4: </a:t>
            </a:r>
            <a:endParaRPr lang="en-US" sz="900" b="1" dirty="0">
              <a:solidFill>
                <a:schemeClr val="tx1"/>
              </a:solidFill>
              <a:latin typeface="+mj-lt"/>
              <a:ea typeface="Calibri Light"/>
              <a:cs typeface="Calibri Light"/>
            </a:endParaRPr>
          </a:p>
          <a:p>
            <a:pPr algn="ctr"/>
            <a:r>
              <a:rPr lang="en-GB" sz="900" dirty="0">
                <a:solidFill>
                  <a:schemeClr val="tx1"/>
                </a:solidFill>
                <a:latin typeface="+mj-lt"/>
                <a:ea typeface="Calibri Light"/>
                <a:cs typeface="Calibri Light"/>
              </a:rPr>
              <a:t>&gt; Conflict across communities</a:t>
            </a:r>
            <a:endParaRPr lang="en-US" sz="900" dirty="0">
              <a:solidFill>
                <a:schemeClr val="tx1"/>
              </a:solidFill>
              <a:latin typeface="+mj-lt"/>
              <a:ea typeface="Calibri Light"/>
              <a:cs typeface="Calibri Light"/>
            </a:endParaRPr>
          </a:p>
        </p:txBody>
      </p:sp>
      <p:sp>
        <p:nvSpPr>
          <p:cNvPr id="10" name="Rectangle: Rounded Corners 87">
            <a:extLst>
              <a:ext uri="{FF2B5EF4-FFF2-40B4-BE49-F238E27FC236}">
                <a16:creationId xmlns:a16="http://schemas.microsoft.com/office/drawing/2014/main" id="{1F5BA3B3-B06F-D35D-AC2D-206AEB392F9A}"/>
              </a:ext>
            </a:extLst>
          </p:cNvPr>
          <p:cNvSpPr/>
          <p:nvPr/>
        </p:nvSpPr>
        <p:spPr>
          <a:xfrm>
            <a:off x="8150152" y="107132"/>
            <a:ext cx="1156781" cy="572808"/>
          </a:xfrm>
          <a:prstGeom prst="roundRect">
            <a:avLst>
              <a:gd name="adj" fmla="val 0"/>
            </a:avLst>
          </a:prstGeom>
          <a:solidFill>
            <a:srgbClr val="F875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dirty="0">
                <a:solidFill>
                  <a:schemeClr val="tx1"/>
                </a:solidFill>
                <a:latin typeface="+mj-lt"/>
                <a:ea typeface="Calibri Light"/>
                <a:cs typeface="Calibri Light"/>
              </a:rPr>
              <a:t>Adverse impact 5: </a:t>
            </a:r>
            <a:endParaRPr lang="en-US" sz="900" b="1" dirty="0">
              <a:solidFill>
                <a:schemeClr val="tx1"/>
              </a:solidFill>
              <a:latin typeface="+mj-lt"/>
              <a:ea typeface="Calibri Light"/>
              <a:cs typeface="Calibri Light"/>
            </a:endParaRPr>
          </a:p>
          <a:p>
            <a:pPr algn="ctr"/>
            <a:r>
              <a:rPr lang="en-GB" sz="900" dirty="0">
                <a:solidFill>
                  <a:schemeClr val="tx1"/>
                </a:solidFill>
                <a:latin typeface="+mj-lt"/>
                <a:ea typeface="Calibri Light"/>
                <a:cs typeface="Calibri Light"/>
              </a:rPr>
              <a:t>&gt; Migration to cities and abroad</a:t>
            </a:r>
            <a:endParaRPr lang="en-US" sz="900" dirty="0">
              <a:solidFill>
                <a:schemeClr val="tx1"/>
              </a:solidFill>
              <a:latin typeface="+mj-lt"/>
              <a:ea typeface="Calibri Light"/>
              <a:cs typeface="Calibri Light"/>
            </a:endParaRPr>
          </a:p>
        </p:txBody>
      </p:sp>
      <p:cxnSp>
        <p:nvCxnSpPr>
          <p:cNvPr id="96" name="Connector: Elbow 95">
            <a:extLst>
              <a:ext uri="{FF2B5EF4-FFF2-40B4-BE49-F238E27FC236}">
                <a16:creationId xmlns:a16="http://schemas.microsoft.com/office/drawing/2014/main" id="{ED3449CE-E4AE-4326-4325-AEF82DE70230}"/>
              </a:ext>
            </a:extLst>
          </p:cNvPr>
          <p:cNvCxnSpPr>
            <a:stCxn id="268" idx="0"/>
            <a:endCxn id="89" idx="2"/>
          </p:cNvCxnSpPr>
          <p:nvPr/>
        </p:nvCxnSpPr>
        <p:spPr>
          <a:xfrm rot="16200000" flipV="1">
            <a:off x="6203936" y="1311639"/>
            <a:ext cx="186673" cy="159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02" name="Left Brace 101">
            <a:extLst>
              <a:ext uri="{FF2B5EF4-FFF2-40B4-BE49-F238E27FC236}">
                <a16:creationId xmlns:a16="http://schemas.microsoft.com/office/drawing/2014/main" id="{FE50C6E5-75A6-D7FF-C527-2BE3AB29A325}"/>
              </a:ext>
            </a:extLst>
          </p:cNvPr>
          <p:cNvSpPr/>
          <p:nvPr/>
        </p:nvSpPr>
        <p:spPr>
          <a:xfrm rot="16200000">
            <a:off x="6205815" y="-1563630"/>
            <a:ext cx="180966" cy="4667795"/>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3" name="Rectangle: Rounded Corners 87">
            <a:extLst>
              <a:ext uri="{FF2B5EF4-FFF2-40B4-BE49-F238E27FC236}">
                <a16:creationId xmlns:a16="http://schemas.microsoft.com/office/drawing/2014/main" id="{F19484B0-B2B6-E008-D9C6-29EC90CD9D64}"/>
              </a:ext>
            </a:extLst>
          </p:cNvPr>
          <p:cNvSpPr/>
          <p:nvPr/>
        </p:nvSpPr>
        <p:spPr>
          <a:xfrm>
            <a:off x="7793745" y="5556854"/>
            <a:ext cx="2646579" cy="320020"/>
          </a:xfrm>
          <a:prstGeom prst="roundRect">
            <a:avLst>
              <a:gd name="adj" fmla="val 0"/>
            </a:avLst>
          </a:prstGeom>
          <a:solidFill>
            <a:srgbClr val="7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chemeClr val="bg1"/>
                </a:solidFill>
                <a:latin typeface="+mj-lt"/>
                <a:cs typeface="Segoe UI Light" panose="020B0502040204020203" pitchFamily="34" charset="0"/>
              </a:rPr>
              <a:t>Limited incentives to apply sustainable and climate sensitive approaches</a:t>
            </a:r>
          </a:p>
        </p:txBody>
      </p:sp>
      <p:cxnSp>
        <p:nvCxnSpPr>
          <p:cNvPr id="109" name="Connector: Elbow 108">
            <a:extLst>
              <a:ext uri="{FF2B5EF4-FFF2-40B4-BE49-F238E27FC236}">
                <a16:creationId xmlns:a16="http://schemas.microsoft.com/office/drawing/2014/main" id="{02B52DC1-4F49-63D6-9E35-6EE9D411E4FF}"/>
              </a:ext>
            </a:extLst>
          </p:cNvPr>
          <p:cNvCxnSpPr>
            <a:cxnSpLocks/>
            <a:stCxn id="4" idx="0"/>
            <a:endCxn id="103" idx="2"/>
          </p:cNvCxnSpPr>
          <p:nvPr/>
        </p:nvCxnSpPr>
        <p:spPr>
          <a:xfrm rot="5400000" flipH="1" flipV="1">
            <a:off x="5857567" y="2958452"/>
            <a:ext cx="341046" cy="617789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5B84E5A6-60F0-53C3-CD0D-AC63FF59B939}"/>
              </a:ext>
            </a:extLst>
          </p:cNvPr>
          <p:cNvCxnSpPr>
            <a:cxnSpLocks/>
            <a:stCxn id="5" idx="0"/>
            <a:endCxn id="103" idx="2"/>
          </p:cNvCxnSpPr>
          <p:nvPr/>
        </p:nvCxnSpPr>
        <p:spPr>
          <a:xfrm rot="5400000" flipH="1" flipV="1">
            <a:off x="7007097" y="4107984"/>
            <a:ext cx="341047" cy="387882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7" name="Connector: Elbow 116">
            <a:extLst>
              <a:ext uri="{FF2B5EF4-FFF2-40B4-BE49-F238E27FC236}">
                <a16:creationId xmlns:a16="http://schemas.microsoft.com/office/drawing/2014/main" id="{5AC2AF96-9932-26A9-AB72-333F0D31D99D}"/>
              </a:ext>
            </a:extLst>
          </p:cNvPr>
          <p:cNvCxnSpPr>
            <a:stCxn id="18" idx="0"/>
            <a:endCxn id="14" idx="2"/>
          </p:cNvCxnSpPr>
          <p:nvPr/>
        </p:nvCxnSpPr>
        <p:spPr>
          <a:xfrm rot="5400000" flipH="1" flipV="1">
            <a:off x="5217522" y="4372733"/>
            <a:ext cx="238390" cy="213156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9" name="Connector: Elbow 118">
            <a:extLst>
              <a:ext uri="{FF2B5EF4-FFF2-40B4-BE49-F238E27FC236}">
                <a16:creationId xmlns:a16="http://schemas.microsoft.com/office/drawing/2014/main" id="{156A1347-DCAA-3FB7-B8C9-98A47735D148}"/>
              </a:ext>
            </a:extLst>
          </p:cNvPr>
          <p:cNvCxnSpPr>
            <a:stCxn id="103" idx="0"/>
            <a:endCxn id="14" idx="2"/>
          </p:cNvCxnSpPr>
          <p:nvPr/>
        </p:nvCxnSpPr>
        <p:spPr>
          <a:xfrm rot="16200000" flipV="1">
            <a:off x="7641002" y="4080820"/>
            <a:ext cx="237533" cy="27145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EE0182-CEE3-140F-2CAD-4974B7B49ECD}"/>
              </a:ext>
            </a:extLst>
          </p:cNvPr>
          <p:cNvSpPr/>
          <p:nvPr/>
        </p:nvSpPr>
        <p:spPr>
          <a:xfrm>
            <a:off x="4850259" y="1825995"/>
            <a:ext cx="3641446" cy="46011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820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C5F4D6F-5149-1343-0D7B-5A43387C4095}"/>
              </a:ext>
            </a:extLst>
          </p:cNvPr>
          <p:cNvSpPr txBox="1"/>
          <p:nvPr/>
        </p:nvSpPr>
        <p:spPr>
          <a:xfrm>
            <a:off x="4793271" y="2769326"/>
            <a:ext cx="2605457" cy="830997"/>
          </a:xfrm>
          <a:prstGeom prst="rect">
            <a:avLst/>
          </a:prstGeom>
          <a:noFill/>
        </p:spPr>
        <p:txBody>
          <a:bodyPr wrap="none" rtlCol="0">
            <a:spAutoFit/>
          </a:bodyPr>
          <a:lstStyle/>
          <a:p>
            <a:r>
              <a:rPr lang="en-GB" sz="4800" dirty="0"/>
              <a:t>BARRIERS</a:t>
            </a:r>
            <a:endParaRPr lang="en-US" sz="4800" dirty="0"/>
          </a:p>
        </p:txBody>
      </p:sp>
    </p:spTree>
    <p:extLst>
      <p:ext uri="{BB962C8B-B14F-4D97-AF65-F5344CB8AC3E}">
        <p14:creationId xmlns:p14="http://schemas.microsoft.com/office/powerpoint/2010/main" val="4039498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A2D4C7E-E54E-F887-9263-E8159214EEFE}"/>
              </a:ext>
            </a:extLst>
          </p:cNvPr>
          <p:cNvSpPr/>
          <p:nvPr/>
        </p:nvSpPr>
        <p:spPr>
          <a:xfrm>
            <a:off x="2306145" y="3332688"/>
            <a:ext cx="3648897" cy="1164772"/>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tIns="0" rtlCol="0" anchor="t" anchorCtr="0"/>
          <a:lstStyle/>
          <a:p>
            <a:pPr algn="ctr"/>
            <a:r>
              <a:rPr lang="en-GB" sz="2000" dirty="0"/>
              <a:t>Barrier 1</a:t>
            </a:r>
          </a:p>
          <a:p>
            <a:pPr algn="ctr"/>
            <a:r>
              <a:rPr lang="en-GB" sz="2000" dirty="0"/>
              <a:t>Outdated </a:t>
            </a:r>
            <a:r>
              <a:rPr lang="en-GB" dirty="0"/>
              <a:t>policy</a:t>
            </a:r>
            <a:r>
              <a:rPr lang="en-GB" sz="2000" dirty="0"/>
              <a:t> and knowledge framework</a:t>
            </a:r>
            <a:endParaRPr lang="en-US" sz="2000" dirty="0"/>
          </a:p>
        </p:txBody>
      </p:sp>
      <p:sp>
        <p:nvSpPr>
          <p:cNvPr id="5" name="Rectangle: Rounded Corners 4">
            <a:extLst>
              <a:ext uri="{FF2B5EF4-FFF2-40B4-BE49-F238E27FC236}">
                <a16:creationId xmlns:a16="http://schemas.microsoft.com/office/drawing/2014/main" id="{7E69129F-3130-E215-3B63-809D532FF065}"/>
              </a:ext>
            </a:extLst>
          </p:cNvPr>
          <p:cNvSpPr/>
          <p:nvPr/>
        </p:nvSpPr>
        <p:spPr>
          <a:xfrm>
            <a:off x="2332778" y="4682094"/>
            <a:ext cx="3648897" cy="1164772"/>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tIns="0" rtlCol="0" anchor="t" anchorCtr="0"/>
          <a:lstStyle/>
          <a:p>
            <a:pPr algn="ctr"/>
            <a:r>
              <a:rPr lang="en-GB" sz="2000" dirty="0"/>
              <a:t>Barrier 2</a:t>
            </a:r>
          </a:p>
          <a:p>
            <a:pPr algn="ctr"/>
            <a:r>
              <a:rPr lang="en-GB" sz="2000" dirty="0"/>
              <a:t>Lack of community awareness including youth and females</a:t>
            </a:r>
            <a:endParaRPr lang="en-US" sz="2000" dirty="0"/>
          </a:p>
        </p:txBody>
      </p:sp>
      <p:sp>
        <p:nvSpPr>
          <p:cNvPr id="6" name="Rectangle: Rounded Corners 5">
            <a:extLst>
              <a:ext uri="{FF2B5EF4-FFF2-40B4-BE49-F238E27FC236}">
                <a16:creationId xmlns:a16="http://schemas.microsoft.com/office/drawing/2014/main" id="{4F268C3F-F99F-BF25-4812-05F08AA59D64}"/>
              </a:ext>
            </a:extLst>
          </p:cNvPr>
          <p:cNvSpPr/>
          <p:nvPr/>
        </p:nvSpPr>
        <p:spPr>
          <a:xfrm>
            <a:off x="6176810" y="3332688"/>
            <a:ext cx="3648897" cy="1164770"/>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tIns="0" rtlCol="0" anchor="t" anchorCtr="0"/>
          <a:lstStyle/>
          <a:p>
            <a:pPr algn="ctr"/>
            <a:r>
              <a:rPr lang="en-GB" sz="2000" dirty="0"/>
              <a:t>Barrier 3</a:t>
            </a:r>
          </a:p>
          <a:p>
            <a:pPr algn="ctr"/>
            <a:r>
              <a:rPr lang="en-GB" sz="2000" dirty="0"/>
              <a:t>Lack of financial tools and access to credit</a:t>
            </a:r>
            <a:endParaRPr lang="en-US" sz="2000" dirty="0"/>
          </a:p>
        </p:txBody>
      </p:sp>
      <p:sp>
        <p:nvSpPr>
          <p:cNvPr id="7" name="Rectangle: Rounded Corners 6">
            <a:extLst>
              <a:ext uri="{FF2B5EF4-FFF2-40B4-BE49-F238E27FC236}">
                <a16:creationId xmlns:a16="http://schemas.microsoft.com/office/drawing/2014/main" id="{69D48E89-E16C-03FE-2CB6-E4EE70D12BA6}"/>
              </a:ext>
            </a:extLst>
          </p:cNvPr>
          <p:cNvSpPr/>
          <p:nvPr/>
        </p:nvSpPr>
        <p:spPr>
          <a:xfrm>
            <a:off x="6176809" y="4682096"/>
            <a:ext cx="3648897" cy="1164770"/>
          </a:xfrm>
          <a:prstGeom prst="round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tIns="0" rtlCol="0" anchor="t" anchorCtr="0"/>
          <a:lstStyle/>
          <a:p>
            <a:pPr algn="ctr"/>
            <a:r>
              <a:rPr lang="en-GB" sz="2000" dirty="0"/>
              <a:t>Barrier 4</a:t>
            </a:r>
          </a:p>
          <a:p>
            <a:pPr algn="ctr"/>
            <a:r>
              <a:rPr lang="en-GB" sz="2000" dirty="0"/>
              <a:t>Undervalued forest</a:t>
            </a:r>
          </a:p>
          <a:p>
            <a:pPr algn="ctr"/>
            <a:r>
              <a:rPr lang="en-GB" sz="2000" dirty="0"/>
              <a:t> value chains</a:t>
            </a:r>
            <a:endParaRPr lang="en-US" sz="2000" dirty="0"/>
          </a:p>
        </p:txBody>
      </p:sp>
      <p:sp>
        <p:nvSpPr>
          <p:cNvPr id="12" name="Rectangle 11">
            <a:extLst>
              <a:ext uri="{FF2B5EF4-FFF2-40B4-BE49-F238E27FC236}">
                <a16:creationId xmlns:a16="http://schemas.microsoft.com/office/drawing/2014/main" id="{C6F701D3-2005-17A9-41F3-D2029DF56DCB}"/>
              </a:ext>
            </a:extLst>
          </p:cNvPr>
          <p:cNvSpPr/>
          <p:nvPr/>
        </p:nvSpPr>
        <p:spPr>
          <a:xfrm>
            <a:off x="1950713" y="3148050"/>
            <a:ext cx="8151223" cy="29740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43199A43-B9DC-C08C-531D-E3630DB137F9}"/>
              </a:ext>
            </a:extLst>
          </p:cNvPr>
          <p:cNvSpPr/>
          <p:nvPr/>
        </p:nvSpPr>
        <p:spPr>
          <a:xfrm rot="16200000">
            <a:off x="5760713" y="2168329"/>
            <a:ext cx="687977" cy="957943"/>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70607D5-53C7-46E2-A80F-B99CEE1776C3}"/>
              </a:ext>
            </a:extLst>
          </p:cNvPr>
          <p:cNvPicPr>
            <a:picLocks noChangeAspect="1"/>
          </p:cNvPicPr>
          <p:nvPr/>
        </p:nvPicPr>
        <p:blipFill>
          <a:blip r:embed="rId2"/>
          <a:stretch>
            <a:fillRect/>
          </a:stretch>
        </p:blipFill>
        <p:spPr>
          <a:xfrm>
            <a:off x="1797671" y="1381464"/>
            <a:ext cx="8457305" cy="921847"/>
          </a:xfrm>
          <a:prstGeom prst="rect">
            <a:avLst/>
          </a:prstGeom>
        </p:spPr>
      </p:pic>
    </p:spTree>
    <p:extLst>
      <p:ext uri="{BB962C8B-B14F-4D97-AF65-F5344CB8AC3E}">
        <p14:creationId xmlns:p14="http://schemas.microsoft.com/office/powerpoint/2010/main" val="513528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A62B0C7-DAF2-07A2-9395-A17C96DB67CC}"/>
              </a:ext>
            </a:extLst>
          </p:cNvPr>
          <p:cNvSpPr/>
          <p:nvPr/>
        </p:nvSpPr>
        <p:spPr>
          <a:xfrm>
            <a:off x="4267203" y="4622723"/>
            <a:ext cx="3657598" cy="690282"/>
          </a:xfrm>
          <a:prstGeom prst="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Barrier 1</a:t>
            </a:r>
          </a:p>
          <a:p>
            <a:pPr algn="ctr"/>
            <a:r>
              <a:rPr lang="en-GB" sz="1400" dirty="0"/>
              <a:t>Outdated policy and knowledge framework</a:t>
            </a:r>
            <a:endParaRPr lang="en-US" sz="1400" dirty="0"/>
          </a:p>
        </p:txBody>
      </p:sp>
      <p:sp>
        <p:nvSpPr>
          <p:cNvPr id="5" name="Rectangle 4">
            <a:extLst>
              <a:ext uri="{FF2B5EF4-FFF2-40B4-BE49-F238E27FC236}">
                <a16:creationId xmlns:a16="http://schemas.microsoft.com/office/drawing/2014/main" id="{9B11C7B6-75AF-A21F-B37F-4A1EC8837E06}"/>
              </a:ext>
            </a:extLst>
          </p:cNvPr>
          <p:cNvSpPr/>
          <p:nvPr/>
        </p:nvSpPr>
        <p:spPr>
          <a:xfrm>
            <a:off x="4644250" y="1836645"/>
            <a:ext cx="2914640" cy="1063232"/>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bg1"/>
              </a:solidFill>
              <a:latin typeface="+mj-lt"/>
              <a:cs typeface="Segoe UI Light" panose="020B0502040204020203" pitchFamily="34" charset="0"/>
            </a:endParaRPr>
          </a:p>
          <a:p>
            <a:pPr algn="ctr"/>
            <a:r>
              <a:rPr lang="en-GB" sz="1200" dirty="0">
                <a:solidFill>
                  <a:schemeClr val="bg1"/>
                </a:solidFill>
                <a:latin typeface="+mj-lt"/>
                <a:cs typeface="Segoe UI Light" panose="020B0502040204020203" pitchFamily="34" charset="0"/>
              </a:rPr>
              <a:t>No </a:t>
            </a:r>
            <a:r>
              <a:rPr lang="en-GB" sz="1200" dirty="0" err="1">
                <a:solidFill>
                  <a:schemeClr val="bg1"/>
                </a:solidFill>
                <a:latin typeface="+mj-lt"/>
                <a:cs typeface="Segoe UI Light" panose="020B0502040204020203" pitchFamily="34" charset="0"/>
              </a:rPr>
              <a:t>RtR</a:t>
            </a:r>
            <a:r>
              <a:rPr lang="en-GB" sz="1200" dirty="0">
                <a:solidFill>
                  <a:schemeClr val="bg1"/>
                </a:solidFill>
                <a:latin typeface="+mj-lt"/>
                <a:cs typeface="Segoe UI Light" panose="020B0502040204020203" pitchFamily="34" charset="0"/>
              </a:rPr>
              <a:t> / ecosystem-based approach</a:t>
            </a:r>
          </a:p>
          <a:p>
            <a:pPr algn="ctr"/>
            <a:endParaRPr lang="en-US" sz="1200" dirty="0"/>
          </a:p>
        </p:txBody>
      </p:sp>
      <p:sp>
        <p:nvSpPr>
          <p:cNvPr id="7" name="Rectangle 6">
            <a:extLst>
              <a:ext uri="{FF2B5EF4-FFF2-40B4-BE49-F238E27FC236}">
                <a16:creationId xmlns:a16="http://schemas.microsoft.com/office/drawing/2014/main" id="{39DE6341-4433-0D30-1F00-CD7E8577CF35}"/>
              </a:ext>
            </a:extLst>
          </p:cNvPr>
          <p:cNvSpPr/>
          <p:nvPr/>
        </p:nvSpPr>
        <p:spPr>
          <a:xfrm>
            <a:off x="4644250" y="2982552"/>
            <a:ext cx="2914640" cy="1055593"/>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Limited communities' participation in NRM</a:t>
            </a:r>
            <a:endParaRPr lang="en-US" sz="1200" dirty="0"/>
          </a:p>
        </p:txBody>
      </p:sp>
      <p:sp>
        <p:nvSpPr>
          <p:cNvPr id="8" name="Arrow: Right 7">
            <a:extLst>
              <a:ext uri="{FF2B5EF4-FFF2-40B4-BE49-F238E27FC236}">
                <a16:creationId xmlns:a16="http://schemas.microsoft.com/office/drawing/2014/main" id="{3389F98B-C70C-E94D-FB89-5AA9AD268B2B}"/>
              </a:ext>
            </a:extLst>
          </p:cNvPr>
          <p:cNvSpPr/>
          <p:nvPr/>
        </p:nvSpPr>
        <p:spPr>
          <a:xfrm rot="16200000">
            <a:off x="5922311" y="3894739"/>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8B047D89-6338-7DC1-1FDC-85B7FB7FB4BD}"/>
              </a:ext>
            </a:extLst>
          </p:cNvPr>
          <p:cNvSpPr/>
          <p:nvPr/>
        </p:nvSpPr>
        <p:spPr>
          <a:xfrm>
            <a:off x="7626916" y="2990002"/>
            <a:ext cx="2880152" cy="1055593"/>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Lack of CC mainstreaming across sectors</a:t>
            </a:r>
            <a:endParaRPr lang="en-US" sz="1200" dirty="0"/>
          </a:p>
        </p:txBody>
      </p:sp>
      <p:sp>
        <p:nvSpPr>
          <p:cNvPr id="45" name="Rectangle 44">
            <a:extLst>
              <a:ext uri="{FF2B5EF4-FFF2-40B4-BE49-F238E27FC236}">
                <a16:creationId xmlns:a16="http://schemas.microsoft.com/office/drawing/2014/main" id="{F71BB5E7-2A70-D630-FDAB-6441016B899B}"/>
              </a:ext>
            </a:extLst>
          </p:cNvPr>
          <p:cNvSpPr/>
          <p:nvPr/>
        </p:nvSpPr>
        <p:spPr>
          <a:xfrm>
            <a:off x="573741" y="5304038"/>
            <a:ext cx="10981765" cy="91439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The legal framework of Fiji is still incomplete and lacks paramount policy frameworks to ensure adaptation to climate change and contribution to mitigation</a:t>
            </a:r>
          </a:p>
          <a:p>
            <a:pPr algn="ctr"/>
            <a:r>
              <a:rPr lang="en-GB" sz="1100" dirty="0"/>
              <a:t>(e.g. Community Landscape Planning and Monitoring guidelines, </a:t>
            </a:r>
            <a:r>
              <a:rPr lang="en-US" sz="1100" dirty="0"/>
              <a:t>Protected/conservation areas policy framework, Land and resource planning policy, Review and Upgrade Forest Reserves Management Plans, Policy enforcement and monitoring guidelines […]</a:t>
            </a:r>
            <a:r>
              <a:rPr lang="en-US" sz="1200" dirty="0"/>
              <a:t>) </a:t>
            </a:r>
          </a:p>
        </p:txBody>
      </p:sp>
      <p:sp>
        <p:nvSpPr>
          <p:cNvPr id="46" name="Rectangle 45">
            <a:extLst>
              <a:ext uri="{FF2B5EF4-FFF2-40B4-BE49-F238E27FC236}">
                <a16:creationId xmlns:a16="http://schemas.microsoft.com/office/drawing/2014/main" id="{4E03F32D-C681-6EF6-995F-D16CBD8CB6FD}"/>
              </a:ext>
            </a:extLst>
          </p:cNvPr>
          <p:cNvSpPr/>
          <p:nvPr/>
        </p:nvSpPr>
        <p:spPr>
          <a:xfrm>
            <a:off x="1670555" y="2982552"/>
            <a:ext cx="2914639" cy="1059890"/>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Weak coordination among stakeholders</a:t>
            </a:r>
            <a:endParaRPr lang="en-US" sz="1200" dirty="0"/>
          </a:p>
        </p:txBody>
      </p:sp>
      <p:sp>
        <p:nvSpPr>
          <p:cNvPr id="47" name="Rectangle: Rounded Corners 87">
            <a:extLst>
              <a:ext uri="{FF2B5EF4-FFF2-40B4-BE49-F238E27FC236}">
                <a16:creationId xmlns:a16="http://schemas.microsoft.com/office/drawing/2014/main" id="{8234FDD0-FAE7-597E-A6CE-9ABB3B4D4596}"/>
              </a:ext>
            </a:extLst>
          </p:cNvPr>
          <p:cNvSpPr/>
          <p:nvPr/>
        </p:nvSpPr>
        <p:spPr>
          <a:xfrm>
            <a:off x="4583078" y="743208"/>
            <a:ext cx="3043838" cy="523949"/>
          </a:xfrm>
          <a:prstGeom prst="roundRect">
            <a:avLst>
              <a:gd name="adj" fmla="val 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NR exploitation vs management</a:t>
            </a:r>
          </a:p>
        </p:txBody>
      </p:sp>
      <p:sp>
        <p:nvSpPr>
          <p:cNvPr id="48" name="Arrow: Right 47">
            <a:extLst>
              <a:ext uri="{FF2B5EF4-FFF2-40B4-BE49-F238E27FC236}">
                <a16:creationId xmlns:a16="http://schemas.microsoft.com/office/drawing/2014/main" id="{232D3802-F466-78F2-5228-2D4B88B8FCA8}"/>
              </a:ext>
            </a:extLst>
          </p:cNvPr>
          <p:cNvSpPr/>
          <p:nvPr/>
        </p:nvSpPr>
        <p:spPr>
          <a:xfrm rot="16200000">
            <a:off x="5931309" y="1118601"/>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2060566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E38662-44ED-706A-AACB-C74498F6563F}"/>
              </a:ext>
            </a:extLst>
          </p:cNvPr>
          <p:cNvSpPr/>
          <p:nvPr/>
        </p:nvSpPr>
        <p:spPr>
          <a:xfrm>
            <a:off x="2916937" y="2992818"/>
            <a:ext cx="3102698" cy="1055593"/>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Community do not dispose of tools and technical capacity to engage in sustainable NRM</a:t>
            </a:r>
            <a:endParaRPr lang="en-US" sz="1200" dirty="0"/>
          </a:p>
        </p:txBody>
      </p:sp>
      <p:sp>
        <p:nvSpPr>
          <p:cNvPr id="5" name="Rectangle 4">
            <a:extLst>
              <a:ext uri="{FF2B5EF4-FFF2-40B4-BE49-F238E27FC236}">
                <a16:creationId xmlns:a16="http://schemas.microsoft.com/office/drawing/2014/main" id="{90832EE8-F815-CFB1-CD05-9A5376E7CD37}"/>
              </a:ext>
            </a:extLst>
          </p:cNvPr>
          <p:cNvSpPr/>
          <p:nvPr/>
        </p:nvSpPr>
        <p:spPr>
          <a:xfrm>
            <a:off x="4267203" y="4622723"/>
            <a:ext cx="3657598" cy="690282"/>
          </a:xfrm>
          <a:prstGeom prst="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Barrier 2</a:t>
            </a:r>
          </a:p>
          <a:p>
            <a:pPr algn="ctr"/>
            <a:r>
              <a:rPr lang="en-GB" sz="1400" dirty="0"/>
              <a:t>Lack of community engagement &amp; awareness including youth &amp; females</a:t>
            </a:r>
            <a:endParaRPr lang="en-US" sz="1400" dirty="0"/>
          </a:p>
        </p:txBody>
      </p:sp>
      <p:sp>
        <p:nvSpPr>
          <p:cNvPr id="6" name="Rectangle 5">
            <a:extLst>
              <a:ext uri="{FF2B5EF4-FFF2-40B4-BE49-F238E27FC236}">
                <a16:creationId xmlns:a16="http://schemas.microsoft.com/office/drawing/2014/main" id="{E9788F4A-8B15-71F5-162F-D4D395EE6E22}"/>
              </a:ext>
            </a:extLst>
          </p:cNvPr>
          <p:cNvSpPr/>
          <p:nvPr/>
        </p:nvSpPr>
        <p:spPr>
          <a:xfrm>
            <a:off x="2527342" y="1891473"/>
            <a:ext cx="2321860" cy="914400"/>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Increased degradation of ecosystems due to agriculture </a:t>
            </a:r>
            <a:r>
              <a:rPr lang="en-GB" sz="1200" i="1" dirty="0"/>
              <a:t>slash and wash* </a:t>
            </a:r>
            <a:r>
              <a:rPr lang="en-GB" sz="1200" dirty="0"/>
              <a:t>nexus</a:t>
            </a:r>
            <a:endParaRPr lang="en-US" sz="1200" dirty="0"/>
          </a:p>
        </p:txBody>
      </p:sp>
      <p:sp>
        <p:nvSpPr>
          <p:cNvPr id="7" name="Rectangle 6">
            <a:extLst>
              <a:ext uri="{FF2B5EF4-FFF2-40B4-BE49-F238E27FC236}">
                <a16:creationId xmlns:a16="http://schemas.microsoft.com/office/drawing/2014/main" id="{975B4911-4A52-7004-801C-7E57CC65633A}"/>
              </a:ext>
            </a:extLst>
          </p:cNvPr>
          <p:cNvSpPr/>
          <p:nvPr/>
        </p:nvSpPr>
        <p:spPr>
          <a:xfrm>
            <a:off x="7342800" y="1891471"/>
            <a:ext cx="2321858" cy="914399"/>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Ecosystem services are not considered in the community economic and financial valuations</a:t>
            </a:r>
            <a:endParaRPr lang="en-US" sz="1200" dirty="0"/>
          </a:p>
        </p:txBody>
      </p:sp>
      <p:sp>
        <p:nvSpPr>
          <p:cNvPr id="8" name="Arrow: Right 7">
            <a:extLst>
              <a:ext uri="{FF2B5EF4-FFF2-40B4-BE49-F238E27FC236}">
                <a16:creationId xmlns:a16="http://schemas.microsoft.com/office/drawing/2014/main" id="{04CEED68-9DBE-BB99-4615-42FC87D4FB89}"/>
              </a:ext>
            </a:extLst>
          </p:cNvPr>
          <p:cNvSpPr/>
          <p:nvPr/>
        </p:nvSpPr>
        <p:spPr>
          <a:xfrm rot="16200000">
            <a:off x="5922311" y="3931315"/>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1" name="Rectangle 10">
            <a:extLst>
              <a:ext uri="{FF2B5EF4-FFF2-40B4-BE49-F238E27FC236}">
                <a16:creationId xmlns:a16="http://schemas.microsoft.com/office/drawing/2014/main" id="{0EC3A6D8-1D00-AAE8-8519-AD47866E38DD}"/>
              </a:ext>
            </a:extLst>
          </p:cNvPr>
          <p:cNvSpPr/>
          <p:nvPr/>
        </p:nvSpPr>
        <p:spPr>
          <a:xfrm>
            <a:off x="6068947" y="2992818"/>
            <a:ext cx="3102698" cy="1055593"/>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Ecosystem degradation and externalities on downstream communities are not perceived as consequences of their NRM approached</a:t>
            </a:r>
            <a:endParaRPr lang="en-US" sz="1200" dirty="0"/>
          </a:p>
        </p:txBody>
      </p:sp>
      <p:sp>
        <p:nvSpPr>
          <p:cNvPr id="12" name="Rectangle 11">
            <a:extLst>
              <a:ext uri="{FF2B5EF4-FFF2-40B4-BE49-F238E27FC236}">
                <a16:creationId xmlns:a16="http://schemas.microsoft.com/office/drawing/2014/main" id="{96A3E5D8-A5D7-849B-B569-188264D00B74}"/>
              </a:ext>
            </a:extLst>
          </p:cNvPr>
          <p:cNvSpPr/>
          <p:nvPr/>
        </p:nvSpPr>
        <p:spPr>
          <a:xfrm>
            <a:off x="4935362" y="1891471"/>
            <a:ext cx="2321860" cy="914400"/>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Limited contribution to the planning and management of ecosystems and landscapes</a:t>
            </a:r>
            <a:endParaRPr lang="en-US" sz="1200" dirty="0"/>
          </a:p>
        </p:txBody>
      </p:sp>
      <p:sp>
        <p:nvSpPr>
          <p:cNvPr id="13" name="Rectangle 12">
            <a:extLst>
              <a:ext uri="{FF2B5EF4-FFF2-40B4-BE49-F238E27FC236}">
                <a16:creationId xmlns:a16="http://schemas.microsoft.com/office/drawing/2014/main" id="{3D15630D-5505-01E1-2462-4E8F3A4A6CCF}"/>
              </a:ext>
            </a:extLst>
          </p:cNvPr>
          <p:cNvSpPr/>
          <p:nvPr/>
        </p:nvSpPr>
        <p:spPr>
          <a:xfrm>
            <a:off x="573741" y="5304038"/>
            <a:ext cx="10981765" cy="91439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Although Fiji is one of the few countries where both the administrative and customary law attribute land ownership to indigenous communities, their participation in the planning and management of ecosystems and landscapes is still hampered by the limited availability of tools, standards, guidelines and policies and the lack of incentives does not favour sustainable and climate sensitive approaches to natural resources management.</a:t>
            </a:r>
          </a:p>
          <a:p>
            <a:pPr algn="ctr"/>
            <a:r>
              <a:rPr lang="en-GB" sz="1100" dirty="0"/>
              <a:t>(e.g. </a:t>
            </a:r>
            <a:r>
              <a:rPr lang="en-US" sz="1100" dirty="0"/>
              <a:t>Participatory community landscape management and investment plans </a:t>
            </a:r>
            <a:r>
              <a:rPr lang="en-GB" sz="1100" dirty="0"/>
              <a:t>, L</a:t>
            </a:r>
            <a:r>
              <a:rPr lang="en-US" sz="1100" dirty="0" err="1"/>
              <a:t>evy</a:t>
            </a:r>
            <a:r>
              <a:rPr lang="en-US" sz="1100" dirty="0"/>
              <a:t> mechanism</a:t>
            </a:r>
            <a:r>
              <a:rPr lang="en-GB" sz="1100" dirty="0"/>
              <a:t>, </a:t>
            </a:r>
            <a:r>
              <a:rPr lang="en-US" sz="1100" dirty="0"/>
              <a:t>Standards for blue and green carbon finance trading schemes[…]</a:t>
            </a:r>
            <a:r>
              <a:rPr lang="en-US" sz="1200" dirty="0"/>
              <a:t>) </a:t>
            </a:r>
          </a:p>
        </p:txBody>
      </p:sp>
      <p:sp>
        <p:nvSpPr>
          <p:cNvPr id="15" name="Rectangle: Rounded Corners 87">
            <a:extLst>
              <a:ext uri="{FF2B5EF4-FFF2-40B4-BE49-F238E27FC236}">
                <a16:creationId xmlns:a16="http://schemas.microsoft.com/office/drawing/2014/main" id="{2165109B-C992-E6B2-7CA1-491E03470B4E}"/>
              </a:ext>
            </a:extLst>
          </p:cNvPr>
          <p:cNvSpPr/>
          <p:nvPr/>
        </p:nvSpPr>
        <p:spPr>
          <a:xfrm>
            <a:off x="2926923" y="828116"/>
            <a:ext cx="3102697" cy="523949"/>
          </a:xfrm>
          <a:prstGeom prst="roundRect">
            <a:avLst>
              <a:gd name="adj" fmla="val 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No </a:t>
            </a:r>
            <a:r>
              <a:rPr lang="en-GB" sz="1400" dirty="0" err="1">
                <a:solidFill>
                  <a:schemeClr val="bg1"/>
                </a:solidFill>
                <a:latin typeface="+mj-lt"/>
                <a:cs typeface="Segoe UI Light" panose="020B0502040204020203" pitchFamily="34" charset="0"/>
              </a:rPr>
              <a:t>RtR</a:t>
            </a:r>
            <a:r>
              <a:rPr lang="en-GB" sz="1400" dirty="0">
                <a:solidFill>
                  <a:schemeClr val="bg1"/>
                </a:solidFill>
                <a:latin typeface="+mj-lt"/>
                <a:cs typeface="Segoe UI Light" panose="020B0502040204020203" pitchFamily="34" charset="0"/>
              </a:rPr>
              <a:t> / ecosystem-based approach</a:t>
            </a:r>
          </a:p>
        </p:txBody>
      </p:sp>
      <p:sp>
        <p:nvSpPr>
          <p:cNvPr id="16" name="Arrow: Right 15">
            <a:extLst>
              <a:ext uri="{FF2B5EF4-FFF2-40B4-BE49-F238E27FC236}">
                <a16:creationId xmlns:a16="http://schemas.microsoft.com/office/drawing/2014/main" id="{6F627F27-993D-FC63-3F4A-E578FDFED029}"/>
              </a:ext>
            </a:extLst>
          </p:cNvPr>
          <p:cNvSpPr/>
          <p:nvPr/>
        </p:nvSpPr>
        <p:spPr>
          <a:xfrm rot="16200000">
            <a:off x="5922604" y="1223109"/>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Rectangle: Rounded Corners 87">
            <a:extLst>
              <a:ext uri="{FF2B5EF4-FFF2-40B4-BE49-F238E27FC236}">
                <a16:creationId xmlns:a16="http://schemas.microsoft.com/office/drawing/2014/main" id="{239DD127-8BDA-2076-0204-316CCBA120F1}"/>
              </a:ext>
            </a:extLst>
          </p:cNvPr>
          <p:cNvSpPr/>
          <p:nvPr/>
        </p:nvSpPr>
        <p:spPr>
          <a:xfrm>
            <a:off x="6162381" y="815627"/>
            <a:ext cx="3102697" cy="523949"/>
          </a:xfrm>
          <a:prstGeom prst="roundRect">
            <a:avLst>
              <a:gd name="adj" fmla="val 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Limited incentives to apply sustainable and climate sensitive approaches</a:t>
            </a:r>
          </a:p>
        </p:txBody>
      </p:sp>
      <p:sp>
        <p:nvSpPr>
          <p:cNvPr id="21" name="TextBox 20">
            <a:extLst>
              <a:ext uri="{FF2B5EF4-FFF2-40B4-BE49-F238E27FC236}">
                <a16:creationId xmlns:a16="http://schemas.microsoft.com/office/drawing/2014/main" id="{E4ABCEDB-89D7-63A0-CE4D-418227B3A959}"/>
              </a:ext>
            </a:extLst>
          </p:cNvPr>
          <p:cNvSpPr txBox="1"/>
          <p:nvPr/>
        </p:nvSpPr>
        <p:spPr>
          <a:xfrm>
            <a:off x="339634" y="6488668"/>
            <a:ext cx="10929595" cy="369332"/>
          </a:xfrm>
          <a:prstGeom prst="rect">
            <a:avLst/>
          </a:prstGeom>
          <a:noFill/>
        </p:spPr>
        <p:txBody>
          <a:bodyPr wrap="none" rtlCol="0">
            <a:spAutoFit/>
          </a:bodyPr>
          <a:lstStyle/>
          <a:p>
            <a:r>
              <a:rPr lang="en-GB" sz="1000" dirty="0"/>
              <a:t>* Small farmers uphill generally farm forest lands on slopes. Therefore, degradation of forests exposes soils to water erosions. As direct consequence, farmers move faster to you forest land to clear to plant.</a:t>
            </a:r>
            <a:r>
              <a:rPr lang="en-GB" dirty="0"/>
              <a:t> </a:t>
            </a:r>
            <a:endParaRPr lang="en-US" dirty="0"/>
          </a:p>
        </p:txBody>
      </p:sp>
    </p:spTree>
    <p:extLst>
      <p:ext uri="{BB962C8B-B14F-4D97-AF65-F5344CB8AC3E}">
        <p14:creationId xmlns:p14="http://schemas.microsoft.com/office/powerpoint/2010/main" val="2529408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832EE8-F815-CFB1-CD05-9A5376E7CD37}"/>
              </a:ext>
            </a:extLst>
          </p:cNvPr>
          <p:cNvSpPr/>
          <p:nvPr/>
        </p:nvSpPr>
        <p:spPr>
          <a:xfrm>
            <a:off x="4267203" y="4622723"/>
            <a:ext cx="3657598" cy="690282"/>
          </a:xfrm>
          <a:prstGeom prst="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400" dirty="0"/>
              <a:t>Barrier 3</a:t>
            </a:r>
          </a:p>
          <a:p>
            <a:pPr algn="ctr"/>
            <a:r>
              <a:rPr lang="en-GB" sz="1400" dirty="0"/>
              <a:t>Undervalued natural forest value chains</a:t>
            </a:r>
            <a:endParaRPr lang="en-GB" sz="1400" dirty="0">
              <a:ea typeface="Calibri"/>
              <a:cs typeface="Calibri"/>
            </a:endParaRPr>
          </a:p>
        </p:txBody>
      </p:sp>
      <p:sp>
        <p:nvSpPr>
          <p:cNvPr id="6" name="Rectangle 5">
            <a:extLst>
              <a:ext uri="{FF2B5EF4-FFF2-40B4-BE49-F238E27FC236}">
                <a16:creationId xmlns:a16="http://schemas.microsoft.com/office/drawing/2014/main" id="{E9788F4A-8B15-71F5-162F-D4D395EE6E22}"/>
              </a:ext>
            </a:extLst>
          </p:cNvPr>
          <p:cNvSpPr/>
          <p:nvPr/>
        </p:nvSpPr>
        <p:spPr>
          <a:xfrm>
            <a:off x="2506861" y="1891471"/>
            <a:ext cx="2321860" cy="9144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NR Exploitation vs Management</a:t>
            </a:r>
            <a:endParaRPr lang="en-US" sz="1200" dirty="0"/>
          </a:p>
        </p:txBody>
      </p:sp>
      <p:sp>
        <p:nvSpPr>
          <p:cNvPr id="7" name="Rectangle 6">
            <a:extLst>
              <a:ext uri="{FF2B5EF4-FFF2-40B4-BE49-F238E27FC236}">
                <a16:creationId xmlns:a16="http://schemas.microsoft.com/office/drawing/2014/main" id="{975B4911-4A52-7004-801C-7E57CC65633A}"/>
              </a:ext>
            </a:extLst>
          </p:cNvPr>
          <p:cNvSpPr/>
          <p:nvPr/>
        </p:nvSpPr>
        <p:spPr>
          <a:xfrm>
            <a:off x="7323484" y="1891471"/>
            <a:ext cx="2321860" cy="9144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Ecosystem services are not considered in the community economic and financial equations</a:t>
            </a:r>
            <a:endParaRPr lang="en-US" sz="1200" dirty="0"/>
          </a:p>
        </p:txBody>
      </p:sp>
      <p:sp>
        <p:nvSpPr>
          <p:cNvPr id="8" name="Arrow: Right 7">
            <a:extLst>
              <a:ext uri="{FF2B5EF4-FFF2-40B4-BE49-F238E27FC236}">
                <a16:creationId xmlns:a16="http://schemas.microsoft.com/office/drawing/2014/main" id="{04CEED68-9DBE-BB99-4615-42FC87D4FB89}"/>
              </a:ext>
            </a:extLst>
          </p:cNvPr>
          <p:cNvSpPr/>
          <p:nvPr/>
        </p:nvSpPr>
        <p:spPr>
          <a:xfrm rot="16200000">
            <a:off x="5922311" y="3931315"/>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Rectangle 11">
            <a:extLst>
              <a:ext uri="{FF2B5EF4-FFF2-40B4-BE49-F238E27FC236}">
                <a16:creationId xmlns:a16="http://schemas.microsoft.com/office/drawing/2014/main" id="{96A3E5D8-A5D7-849B-B569-188264D00B74}"/>
              </a:ext>
            </a:extLst>
          </p:cNvPr>
          <p:cNvSpPr/>
          <p:nvPr/>
        </p:nvSpPr>
        <p:spPr>
          <a:xfrm>
            <a:off x="4915464" y="1891471"/>
            <a:ext cx="2321860" cy="9144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Limited contribution to the planning and management of ecosystems and landscapes</a:t>
            </a:r>
            <a:endParaRPr lang="en-US" sz="1200" dirty="0"/>
          </a:p>
        </p:txBody>
      </p:sp>
      <p:sp>
        <p:nvSpPr>
          <p:cNvPr id="13" name="Rectangle 12">
            <a:extLst>
              <a:ext uri="{FF2B5EF4-FFF2-40B4-BE49-F238E27FC236}">
                <a16:creationId xmlns:a16="http://schemas.microsoft.com/office/drawing/2014/main" id="{3D15630D-5505-01E1-2462-4E8F3A4A6CCF}"/>
              </a:ext>
            </a:extLst>
          </p:cNvPr>
          <p:cNvSpPr/>
          <p:nvPr/>
        </p:nvSpPr>
        <p:spPr>
          <a:xfrm>
            <a:off x="573741" y="5304039"/>
            <a:ext cx="10981765" cy="9144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t>(e.g. Stakeholders – including communities leasing out lands – do not perceive any other value other than the market price of goods with negative externalities and ecosystem services non accounted in the economic and financial analysis of NR business.  </a:t>
            </a:r>
            <a:r>
              <a:rPr lang="en-US" sz="1100" dirty="0"/>
              <a:t>[…]</a:t>
            </a:r>
            <a:r>
              <a:rPr lang="en-US" sz="1200" dirty="0"/>
              <a:t>) </a:t>
            </a:r>
          </a:p>
        </p:txBody>
      </p:sp>
      <p:sp>
        <p:nvSpPr>
          <p:cNvPr id="16" name="Arrow: Right 15">
            <a:extLst>
              <a:ext uri="{FF2B5EF4-FFF2-40B4-BE49-F238E27FC236}">
                <a16:creationId xmlns:a16="http://schemas.microsoft.com/office/drawing/2014/main" id="{6F627F27-993D-FC63-3F4A-E578FDFED029}"/>
              </a:ext>
            </a:extLst>
          </p:cNvPr>
          <p:cNvSpPr/>
          <p:nvPr/>
        </p:nvSpPr>
        <p:spPr>
          <a:xfrm rot="16200000">
            <a:off x="5922604" y="1223109"/>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 name="Rectangle: Rounded Corners 87">
            <a:extLst>
              <a:ext uri="{FF2B5EF4-FFF2-40B4-BE49-F238E27FC236}">
                <a16:creationId xmlns:a16="http://schemas.microsoft.com/office/drawing/2014/main" id="{8799E64B-D4D3-F3D3-7030-A9FD628DA634}"/>
              </a:ext>
            </a:extLst>
          </p:cNvPr>
          <p:cNvSpPr/>
          <p:nvPr/>
        </p:nvSpPr>
        <p:spPr>
          <a:xfrm>
            <a:off x="6158100" y="722813"/>
            <a:ext cx="2864708" cy="601344"/>
          </a:xfrm>
          <a:prstGeom prst="roundRect">
            <a:avLst>
              <a:gd name="adj" fmla="val 0"/>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Limited incentives to apply sustainable and climate sensitive approaches</a:t>
            </a:r>
          </a:p>
        </p:txBody>
      </p:sp>
      <p:sp>
        <p:nvSpPr>
          <p:cNvPr id="14" name="Rectangle: Rounded Corners 87">
            <a:extLst>
              <a:ext uri="{FF2B5EF4-FFF2-40B4-BE49-F238E27FC236}">
                <a16:creationId xmlns:a16="http://schemas.microsoft.com/office/drawing/2014/main" id="{0AE29BBC-37F6-232A-B09B-F3EB81E647A7}"/>
              </a:ext>
            </a:extLst>
          </p:cNvPr>
          <p:cNvSpPr/>
          <p:nvPr/>
        </p:nvSpPr>
        <p:spPr>
          <a:xfrm>
            <a:off x="3183421" y="722812"/>
            <a:ext cx="2864708" cy="601344"/>
          </a:xfrm>
          <a:prstGeom prst="roundRect">
            <a:avLst>
              <a:gd name="adj" fmla="val 0"/>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No </a:t>
            </a:r>
            <a:r>
              <a:rPr lang="en-GB" sz="1400" dirty="0" err="1">
                <a:solidFill>
                  <a:schemeClr val="bg1"/>
                </a:solidFill>
                <a:latin typeface="+mj-lt"/>
                <a:cs typeface="Segoe UI Light" panose="020B0502040204020203" pitchFamily="34" charset="0"/>
              </a:rPr>
              <a:t>RtR</a:t>
            </a:r>
            <a:r>
              <a:rPr lang="en-GB" sz="1400" dirty="0">
                <a:solidFill>
                  <a:schemeClr val="bg1"/>
                </a:solidFill>
                <a:latin typeface="+mj-lt"/>
                <a:cs typeface="Segoe UI Light" panose="020B0502040204020203" pitchFamily="34" charset="0"/>
              </a:rPr>
              <a:t> / ecosystem-based approach</a:t>
            </a:r>
          </a:p>
        </p:txBody>
      </p:sp>
      <p:sp>
        <p:nvSpPr>
          <p:cNvPr id="2" name="Rectangle 1">
            <a:extLst>
              <a:ext uri="{FF2B5EF4-FFF2-40B4-BE49-F238E27FC236}">
                <a16:creationId xmlns:a16="http://schemas.microsoft.com/office/drawing/2014/main" id="{A1A5549D-B26F-FCB8-5E1D-878776E52A22}"/>
              </a:ext>
            </a:extLst>
          </p:cNvPr>
          <p:cNvSpPr/>
          <p:nvPr/>
        </p:nvSpPr>
        <p:spPr>
          <a:xfrm>
            <a:off x="2173228" y="3009166"/>
            <a:ext cx="1898275" cy="1141857"/>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Forest with limited logging value (e.g. native species) are not considered valuable resources</a:t>
            </a:r>
            <a:endParaRPr lang="en-US" sz="1200" dirty="0"/>
          </a:p>
        </p:txBody>
      </p:sp>
      <p:sp>
        <p:nvSpPr>
          <p:cNvPr id="15" name="Rectangle 14">
            <a:extLst>
              <a:ext uri="{FF2B5EF4-FFF2-40B4-BE49-F238E27FC236}">
                <a16:creationId xmlns:a16="http://schemas.microsoft.com/office/drawing/2014/main" id="{E91415B2-3EE0-CE34-3592-B3610EBD5F35}"/>
              </a:ext>
            </a:extLst>
          </p:cNvPr>
          <p:cNvSpPr/>
          <p:nvPr/>
        </p:nvSpPr>
        <p:spPr>
          <a:xfrm>
            <a:off x="6158100" y="3004867"/>
            <a:ext cx="1898275" cy="1146155"/>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Sustainability strategies and actions are hampered, slowed or blocked.</a:t>
            </a:r>
            <a:endParaRPr lang="en-US" sz="1200" dirty="0"/>
          </a:p>
        </p:txBody>
      </p:sp>
      <p:sp>
        <p:nvSpPr>
          <p:cNvPr id="18" name="Rectangle 17">
            <a:extLst>
              <a:ext uri="{FF2B5EF4-FFF2-40B4-BE49-F238E27FC236}">
                <a16:creationId xmlns:a16="http://schemas.microsoft.com/office/drawing/2014/main" id="{3D087D36-6DE4-5CB0-D72F-444AED57BBC1}"/>
              </a:ext>
            </a:extLst>
          </p:cNvPr>
          <p:cNvSpPr/>
          <p:nvPr/>
        </p:nvSpPr>
        <p:spPr>
          <a:xfrm>
            <a:off x="4165664" y="3009165"/>
            <a:ext cx="1898275" cy="1141857"/>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Private sector operators cannot attain financial sustainability and need to maximise investments in leases, workforce, logistic by over extracting</a:t>
            </a:r>
            <a:endParaRPr lang="en-US" sz="1200" dirty="0"/>
          </a:p>
        </p:txBody>
      </p:sp>
      <p:sp>
        <p:nvSpPr>
          <p:cNvPr id="4" name="Rectangle 3">
            <a:extLst>
              <a:ext uri="{FF2B5EF4-FFF2-40B4-BE49-F238E27FC236}">
                <a16:creationId xmlns:a16="http://schemas.microsoft.com/office/drawing/2014/main" id="{5A8AE2AA-C7B9-1F1B-CFB9-DB8176F21C9D}"/>
              </a:ext>
            </a:extLst>
          </p:cNvPr>
          <p:cNvSpPr/>
          <p:nvPr/>
        </p:nvSpPr>
        <p:spPr>
          <a:xfrm>
            <a:off x="8150536" y="3004867"/>
            <a:ext cx="1898275" cy="1141621"/>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Forest degradation due to unsustainable agriculture practices (e.g. kava and taro) </a:t>
            </a:r>
            <a:endParaRPr lang="en-US" sz="1200" dirty="0"/>
          </a:p>
        </p:txBody>
      </p:sp>
    </p:spTree>
    <p:extLst>
      <p:ext uri="{BB962C8B-B14F-4D97-AF65-F5344CB8AC3E}">
        <p14:creationId xmlns:p14="http://schemas.microsoft.com/office/powerpoint/2010/main" val="2094520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E38662-44ED-706A-AACB-C74498F6563F}"/>
              </a:ext>
            </a:extLst>
          </p:cNvPr>
          <p:cNvSpPr/>
          <p:nvPr/>
        </p:nvSpPr>
        <p:spPr>
          <a:xfrm>
            <a:off x="2173227" y="2964243"/>
            <a:ext cx="1898275" cy="1127479"/>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Communities and private sector are excluded from concreate action toward sustainable and climate sensitive NRM</a:t>
            </a:r>
            <a:endParaRPr lang="en-US" sz="1200" dirty="0"/>
          </a:p>
        </p:txBody>
      </p:sp>
      <p:sp>
        <p:nvSpPr>
          <p:cNvPr id="5" name="Rectangle 4">
            <a:extLst>
              <a:ext uri="{FF2B5EF4-FFF2-40B4-BE49-F238E27FC236}">
                <a16:creationId xmlns:a16="http://schemas.microsoft.com/office/drawing/2014/main" id="{90832EE8-F815-CFB1-CD05-9A5376E7CD37}"/>
              </a:ext>
            </a:extLst>
          </p:cNvPr>
          <p:cNvSpPr/>
          <p:nvPr/>
        </p:nvSpPr>
        <p:spPr>
          <a:xfrm>
            <a:off x="4267203" y="4622723"/>
            <a:ext cx="3657598" cy="690282"/>
          </a:xfrm>
          <a:prstGeom prst="rect">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Barrier 4</a:t>
            </a:r>
          </a:p>
          <a:p>
            <a:pPr algn="ctr"/>
            <a:r>
              <a:rPr lang="en-US" sz="1400" dirty="0"/>
              <a:t>Lack of financial tools and access to credit</a:t>
            </a:r>
          </a:p>
        </p:txBody>
      </p:sp>
      <p:sp>
        <p:nvSpPr>
          <p:cNvPr id="8" name="Arrow: Right 7">
            <a:extLst>
              <a:ext uri="{FF2B5EF4-FFF2-40B4-BE49-F238E27FC236}">
                <a16:creationId xmlns:a16="http://schemas.microsoft.com/office/drawing/2014/main" id="{04CEED68-9DBE-BB99-4615-42FC87D4FB89}"/>
              </a:ext>
            </a:extLst>
          </p:cNvPr>
          <p:cNvSpPr/>
          <p:nvPr/>
        </p:nvSpPr>
        <p:spPr>
          <a:xfrm rot="16200000">
            <a:off x="5922311" y="3983569"/>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9" name="Rectangle 8">
            <a:extLst>
              <a:ext uri="{FF2B5EF4-FFF2-40B4-BE49-F238E27FC236}">
                <a16:creationId xmlns:a16="http://schemas.microsoft.com/office/drawing/2014/main" id="{6850ED49-6852-8440-2DB7-962E1FE400D7}"/>
              </a:ext>
            </a:extLst>
          </p:cNvPr>
          <p:cNvSpPr/>
          <p:nvPr/>
        </p:nvSpPr>
        <p:spPr>
          <a:xfrm>
            <a:off x="6150441" y="2959944"/>
            <a:ext cx="1898275" cy="1131777"/>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Sustainability strategies and actions are hampered, slowed or blocked.</a:t>
            </a:r>
            <a:endParaRPr lang="en-US" sz="1200" dirty="0"/>
          </a:p>
        </p:txBody>
      </p:sp>
      <p:sp>
        <p:nvSpPr>
          <p:cNvPr id="10" name="Rectangle 9">
            <a:extLst>
              <a:ext uri="{FF2B5EF4-FFF2-40B4-BE49-F238E27FC236}">
                <a16:creationId xmlns:a16="http://schemas.microsoft.com/office/drawing/2014/main" id="{519A75D8-9DD3-F422-8D93-F9B80C19947D}"/>
              </a:ext>
            </a:extLst>
          </p:cNvPr>
          <p:cNvSpPr/>
          <p:nvPr/>
        </p:nvSpPr>
        <p:spPr>
          <a:xfrm>
            <a:off x="8134534" y="2964478"/>
            <a:ext cx="1898275" cy="1127243"/>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Ecosystem services are not considered in the community economic and financial valuations</a:t>
            </a:r>
            <a:endParaRPr lang="en-US" sz="1200" dirty="0"/>
          </a:p>
        </p:txBody>
      </p:sp>
      <p:sp>
        <p:nvSpPr>
          <p:cNvPr id="11" name="Rectangle 10">
            <a:extLst>
              <a:ext uri="{FF2B5EF4-FFF2-40B4-BE49-F238E27FC236}">
                <a16:creationId xmlns:a16="http://schemas.microsoft.com/office/drawing/2014/main" id="{0EC3A6D8-1D00-AAE8-8519-AD47866E38DD}"/>
              </a:ext>
            </a:extLst>
          </p:cNvPr>
          <p:cNvSpPr/>
          <p:nvPr/>
        </p:nvSpPr>
        <p:spPr>
          <a:xfrm>
            <a:off x="4166348" y="2964242"/>
            <a:ext cx="1898275" cy="1127479"/>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Private sector operators cannot attain financial sustainability and need to maximise investments in leases, workforce, logistic by over extracting</a:t>
            </a:r>
            <a:endParaRPr lang="en-US" sz="1200" dirty="0"/>
          </a:p>
        </p:txBody>
      </p:sp>
      <p:sp>
        <p:nvSpPr>
          <p:cNvPr id="16" name="Arrow: Right 15">
            <a:extLst>
              <a:ext uri="{FF2B5EF4-FFF2-40B4-BE49-F238E27FC236}">
                <a16:creationId xmlns:a16="http://schemas.microsoft.com/office/drawing/2014/main" id="{6F627F27-993D-FC63-3F4A-E578FDFED029}"/>
              </a:ext>
            </a:extLst>
          </p:cNvPr>
          <p:cNvSpPr/>
          <p:nvPr/>
        </p:nvSpPr>
        <p:spPr>
          <a:xfrm rot="16200000">
            <a:off x="5922604" y="1223109"/>
            <a:ext cx="347376" cy="923364"/>
          </a:xfrm>
          <a:prstGeom prst="rightArrow">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 name="Rectangle 1">
            <a:extLst>
              <a:ext uri="{FF2B5EF4-FFF2-40B4-BE49-F238E27FC236}">
                <a16:creationId xmlns:a16="http://schemas.microsoft.com/office/drawing/2014/main" id="{16160357-AECF-BE14-B326-F5453AC01255}"/>
              </a:ext>
            </a:extLst>
          </p:cNvPr>
          <p:cNvSpPr/>
          <p:nvPr/>
        </p:nvSpPr>
        <p:spPr>
          <a:xfrm>
            <a:off x="573741" y="5304039"/>
            <a:ext cx="10981765" cy="9144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t>(e.g. Stakeholders operating in forestry, agriculture and other direct NR based livelihood do not have access to credit, guarantee, derisking tools to invest in sustainable management of natural resources. </a:t>
            </a:r>
            <a:r>
              <a:rPr lang="en-US" sz="1100" dirty="0"/>
              <a:t>[…]</a:t>
            </a:r>
            <a:r>
              <a:rPr lang="en-US" sz="1200" dirty="0"/>
              <a:t>) </a:t>
            </a:r>
          </a:p>
        </p:txBody>
      </p:sp>
      <p:sp>
        <p:nvSpPr>
          <p:cNvPr id="14" name="Rectangle: Rounded Corners 87">
            <a:extLst>
              <a:ext uri="{FF2B5EF4-FFF2-40B4-BE49-F238E27FC236}">
                <a16:creationId xmlns:a16="http://schemas.microsoft.com/office/drawing/2014/main" id="{2AA8BE17-01A0-A951-1DB9-936081F96AFC}"/>
              </a:ext>
            </a:extLst>
          </p:cNvPr>
          <p:cNvSpPr/>
          <p:nvPr/>
        </p:nvSpPr>
        <p:spPr>
          <a:xfrm>
            <a:off x="4632269" y="639561"/>
            <a:ext cx="2864708" cy="684596"/>
          </a:xfrm>
          <a:prstGeom prst="roundRect">
            <a:avLst>
              <a:gd name="adj" fmla="val 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mj-lt"/>
                <a:cs typeface="Segoe UI Light" panose="020B0502040204020203" pitchFamily="34" charset="0"/>
              </a:rPr>
              <a:t>Limited incentives to apply sustainable and climate sensitive approaches</a:t>
            </a:r>
          </a:p>
        </p:txBody>
      </p:sp>
      <p:sp>
        <p:nvSpPr>
          <p:cNvPr id="17" name="Rectangle 16">
            <a:extLst>
              <a:ext uri="{FF2B5EF4-FFF2-40B4-BE49-F238E27FC236}">
                <a16:creationId xmlns:a16="http://schemas.microsoft.com/office/drawing/2014/main" id="{3FFD538D-A8F4-5B2A-40F2-5A84CCE1A5E5}"/>
              </a:ext>
            </a:extLst>
          </p:cNvPr>
          <p:cNvSpPr/>
          <p:nvPr/>
        </p:nvSpPr>
        <p:spPr>
          <a:xfrm>
            <a:off x="3719700" y="1962204"/>
            <a:ext cx="2321860" cy="914400"/>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Increased degradation of ecosystems due to agriculture </a:t>
            </a:r>
            <a:r>
              <a:rPr lang="en-GB" sz="1200" i="1" dirty="0"/>
              <a:t>slash and wash* </a:t>
            </a:r>
            <a:r>
              <a:rPr lang="en-GB" sz="1200" dirty="0"/>
              <a:t>nexus</a:t>
            </a:r>
            <a:endParaRPr lang="en-US" sz="1200" dirty="0"/>
          </a:p>
        </p:txBody>
      </p:sp>
      <p:sp>
        <p:nvSpPr>
          <p:cNvPr id="18" name="Rectangle 17">
            <a:extLst>
              <a:ext uri="{FF2B5EF4-FFF2-40B4-BE49-F238E27FC236}">
                <a16:creationId xmlns:a16="http://schemas.microsoft.com/office/drawing/2014/main" id="{6FBB1175-2335-3BD9-AC82-DE69B515827B}"/>
              </a:ext>
            </a:extLst>
          </p:cNvPr>
          <p:cNvSpPr/>
          <p:nvPr/>
        </p:nvSpPr>
        <p:spPr>
          <a:xfrm>
            <a:off x="6150441" y="1962204"/>
            <a:ext cx="2321858" cy="914400"/>
          </a:xfrm>
          <a:prstGeom prst="rect">
            <a:avLst/>
          </a:prstGeom>
          <a:solidFill>
            <a:srgbClr val="E3402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Increased risk of intercommunity conflict</a:t>
            </a:r>
            <a:endParaRPr lang="en-US" sz="1200" dirty="0"/>
          </a:p>
        </p:txBody>
      </p:sp>
      <p:sp>
        <p:nvSpPr>
          <p:cNvPr id="3" name="TextBox 2">
            <a:extLst>
              <a:ext uri="{FF2B5EF4-FFF2-40B4-BE49-F238E27FC236}">
                <a16:creationId xmlns:a16="http://schemas.microsoft.com/office/drawing/2014/main" id="{9DF7A7B8-0541-1A53-82BA-3871EDC13557}"/>
              </a:ext>
            </a:extLst>
          </p:cNvPr>
          <p:cNvSpPr txBox="1"/>
          <p:nvPr/>
        </p:nvSpPr>
        <p:spPr>
          <a:xfrm>
            <a:off x="339634" y="6488668"/>
            <a:ext cx="10929595" cy="369332"/>
          </a:xfrm>
          <a:prstGeom prst="rect">
            <a:avLst/>
          </a:prstGeom>
          <a:noFill/>
        </p:spPr>
        <p:txBody>
          <a:bodyPr wrap="none" rtlCol="0">
            <a:spAutoFit/>
          </a:bodyPr>
          <a:lstStyle/>
          <a:p>
            <a:r>
              <a:rPr lang="en-GB" sz="1000" dirty="0"/>
              <a:t>* Small farmers uphill generally farm forest lands on slopes. Therefore, degradation of forests exposes soils to water erosions. As direct consequence, farmers move faster to you forest land to clear to plant.</a:t>
            </a:r>
            <a:r>
              <a:rPr lang="en-GB" dirty="0"/>
              <a:t> </a:t>
            </a:r>
            <a:endParaRPr lang="en-US" dirty="0"/>
          </a:p>
        </p:txBody>
      </p:sp>
    </p:spTree>
    <p:extLst>
      <p:ext uri="{BB962C8B-B14F-4D97-AF65-F5344CB8AC3E}">
        <p14:creationId xmlns:p14="http://schemas.microsoft.com/office/powerpoint/2010/main" val="2547847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Diagonal Corners Rounded 4">
            <a:hlinkClick r:id="" action="ppaction://noaction"/>
            <a:extLst>
              <a:ext uri="{FF2B5EF4-FFF2-40B4-BE49-F238E27FC236}">
                <a16:creationId xmlns:a16="http://schemas.microsoft.com/office/drawing/2014/main" id="{1029D006-CC0A-636C-47F4-BA0D436B033F}"/>
              </a:ext>
            </a:extLst>
          </p:cNvPr>
          <p:cNvSpPr/>
          <p:nvPr/>
        </p:nvSpPr>
        <p:spPr>
          <a:xfrm>
            <a:off x="9410" y="47141"/>
            <a:ext cx="771260" cy="631061"/>
          </a:xfrm>
          <a:prstGeom prst="round2DiagRect">
            <a:avLst>
              <a:gd name="adj1" fmla="val 31635"/>
              <a:gd name="adj2" fmla="val 0"/>
            </a:avLst>
          </a:prstGeom>
          <a:solidFill>
            <a:srgbClr val="4C8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b="1" dirty="0">
                <a:solidFill>
                  <a:schemeClr val="tx1"/>
                </a:solidFill>
                <a:latin typeface="+mj-lt"/>
                <a:cs typeface="Segoe UI Light" panose="020B0502040204020203" pitchFamily="34" charset="0"/>
              </a:rPr>
              <a:t>Paradigm shift</a:t>
            </a:r>
          </a:p>
        </p:txBody>
      </p:sp>
      <p:sp>
        <p:nvSpPr>
          <p:cNvPr id="7" name="Rectangle: Diagonal Corners Rounded 6">
            <a:extLst>
              <a:ext uri="{FF2B5EF4-FFF2-40B4-BE49-F238E27FC236}">
                <a16:creationId xmlns:a16="http://schemas.microsoft.com/office/drawing/2014/main" id="{B4A05BF4-6592-8DFB-5021-ED1DFD3AB16E}"/>
              </a:ext>
            </a:extLst>
          </p:cNvPr>
          <p:cNvSpPr/>
          <p:nvPr/>
        </p:nvSpPr>
        <p:spPr>
          <a:xfrm>
            <a:off x="813631" y="47141"/>
            <a:ext cx="11330030" cy="654576"/>
          </a:xfrm>
          <a:prstGeom prst="round2DiagRect">
            <a:avLst>
              <a:gd name="adj1" fmla="val 0"/>
              <a:gd name="adj2" fmla="val 21381"/>
            </a:avLst>
          </a:prstGeom>
          <a:solidFill>
            <a:srgbClr val="BED5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spcAft>
                <a:spcPts val="450"/>
              </a:spcAft>
            </a:pPr>
            <a:r>
              <a:rPr lang="en-US" sz="900" b="1">
                <a:solidFill>
                  <a:schemeClr val="tx1"/>
                </a:solidFill>
                <a:ea typeface="+mn-lt"/>
                <a:cs typeface="+mn-lt"/>
              </a:rPr>
              <a:t>IF </a:t>
            </a:r>
            <a:r>
              <a:rPr lang="en-US" sz="900">
                <a:solidFill>
                  <a:schemeClr val="tx1"/>
                </a:solidFill>
                <a:ea typeface="+mn-lt"/>
                <a:cs typeface="+mn-lt"/>
              </a:rPr>
              <a:t>Fiji establishes an integrated ridge‑to‑reef governance and planning framework, empowers communities to plan and execute sustainable and climate‑resilient land and forest management, and embeds ecosystem‑based investments into domestic financial and market systems, </a:t>
            </a:r>
            <a:r>
              <a:rPr lang="en-US" sz="900" b="1">
                <a:solidFill>
                  <a:schemeClr val="tx1"/>
                </a:solidFill>
                <a:ea typeface="+mn-lt"/>
                <a:cs typeface="+mn-lt"/>
              </a:rPr>
              <a:t>THEN </a:t>
            </a:r>
            <a:r>
              <a:rPr lang="en-US" sz="900">
                <a:solidFill>
                  <a:schemeClr val="tx1"/>
                </a:solidFill>
                <a:ea typeface="+mn-lt"/>
                <a:cs typeface="+mn-lt"/>
              </a:rPr>
              <a:t>forest landscapes will be restored and sustainably managed, food security will be increased, climate risks to communities and downstream assets will be reduced, carbon removals will be stabilized and increased, and reliance on recurrent public expenditure and external grants will progressively decline, </a:t>
            </a:r>
            <a:r>
              <a:rPr lang="en-US" sz="900" b="1">
                <a:solidFill>
                  <a:schemeClr val="tx1"/>
                </a:solidFill>
                <a:ea typeface="+mn-lt"/>
                <a:cs typeface="+mn-lt"/>
              </a:rPr>
              <a:t>BECAUSE </a:t>
            </a:r>
            <a:r>
              <a:rPr lang="en-US" sz="900">
                <a:solidFill>
                  <a:schemeClr val="tx1"/>
                </a:solidFill>
                <a:ea typeface="+mn-lt"/>
                <a:cs typeface="+mn-lt"/>
              </a:rPr>
              <a:t>preventive ecosystem management lowers climate and sustainable NRM investment risks over time, while evidence‑based, institutionalized financing mechanisms expand viable investment opportunities for communities and the private sector and replace fragmented, project‑based funding.</a:t>
            </a:r>
            <a:endParaRPr lang="en-US">
              <a:solidFill>
                <a:schemeClr val="tx1"/>
              </a:solidFill>
            </a:endParaRPr>
          </a:p>
        </p:txBody>
      </p:sp>
      <p:sp>
        <p:nvSpPr>
          <p:cNvPr id="9" name="Rectangle: Rounded Corners 8">
            <a:extLst>
              <a:ext uri="{FF2B5EF4-FFF2-40B4-BE49-F238E27FC236}">
                <a16:creationId xmlns:a16="http://schemas.microsoft.com/office/drawing/2014/main" id="{AECF71FD-4D22-437E-615D-120338D42A0F}"/>
              </a:ext>
            </a:extLst>
          </p:cNvPr>
          <p:cNvSpPr/>
          <p:nvPr/>
        </p:nvSpPr>
        <p:spPr>
          <a:xfrm>
            <a:off x="793855" y="901115"/>
            <a:ext cx="3279694" cy="635268"/>
          </a:xfrm>
          <a:prstGeom prst="roundRect">
            <a:avLst>
              <a:gd name="adj" fmla="val 0"/>
            </a:avLst>
          </a:prstGeom>
          <a:solidFill>
            <a:srgbClr val="C0D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900" b="1" dirty="0">
                <a:solidFill>
                  <a:schemeClr val="tx1"/>
                </a:solidFill>
                <a:latin typeface="+mj-lt"/>
                <a:cs typeface="Segoe UI Light" panose="020B0502040204020203" pitchFamily="34" charset="0"/>
              </a:rPr>
              <a:t>Outcome 1.</a:t>
            </a:r>
          </a:p>
          <a:p>
            <a:pPr algn="ctr"/>
            <a:r>
              <a:rPr lang="en-CA" sz="900" dirty="0">
                <a:solidFill>
                  <a:schemeClr val="tx1"/>
                </a:solidFill>
                <a:latin typeface="+mj-lt"/>
                <a:cs typeface="Segoe UI Light" panose="020B0502040204020203" pitchFamily="34" charset="0"/>
              </a:rPr>
              <a:t>Strengthened regulatory framework for integrated landscape management aimed at climate change adaptation and mitigation</a:t>
            </a:r>
          </a:p>
        </p:txBody>
      </p:sp>
      <p:sp>
        <p:nvSpPr>
          <p:cNvPr id="11" name="Rectangle: Rounded Corners 10">
            <a:extLst>
              <a:ext uri="{FF2B5EF4-FFF2-40B4-BE49-F238E27FC236}">
                <a16:creationId xmlns:a16="http://schemas.microsoft.com/office/drawing/2014/main" id="{F769C6B5-9F0A-426C-C13C-551ECA07817F}"/>
              </a:ext>
            </a:extLst>
          </p:cNvPr>
          <p:cNvSpPr/>
          <p:nvPr/>
        </p:nvSpPr>
        <p:spPr>
          <a:xfrm>
            <a:off x="4120252" y="897129"/>
            <a:ext cx="3279694" cy="639255"/>
          </a:xfrm>
          <a:prstGeom prst="roundRect">
            <a:avLst>
              <a:gd name="adj" fmla="val 0"/>
            </a:avLst>
          </a:prstGeom>
          <a:solidFill>
            <a:srgbClr val="C0D4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900" b="1" dirty="0">
                <a:solidFill>
                  <a:schemeClr val="tx1"/>
                </a:solidFill>
                <a:latin typeface="+mj-lt"/>
                <a:cs typeface="Segoe UI Light" panose="020B0502040204020203" pitchFamily="34" charset="0"/>
              </a:rPr>
              <a:t>Outcome 2</a:t>
            </a:r>
            <a:r>
              <a:rPr lang="en-US" sz="900" dirty="0">
                <a:solidFill>
                  <a:schemeClr val="tx1"/>
                </a:solidFill>
                <a:latin typeface="+mj-lt"/>
                <a:cs typeface="Segoe UI Light" panose="020B0502040204020203" pitchFamily="34" charset="0"/>
              </a:rPr>
              <a:t> </a:t>
            </a:r>
          </a:p>
          <a:p>
            <a:pPr algn="ctr"/>
            <a:r>
              <a:rPr lang="en-US" sz="900" dirty="0">
                <a:solidFill>
                  <a:schemeClr val="tx1"/>
                </a:solidFill>
                <a:latin typeface="+mj-lt"/>
                <a:cs typeface="Segoe UI Light"/>
              </a:rPr>
              <a:t>Climate resilience of local communities through climate-adaptive forest management increased while contributing to </a:t>
            </a:r>
            <a:r>
              <a:rPr lang="en-US" sz="900">
                <a:solidFill>
                  <a:schemeClr val="tx1"/>
                </a:solidFill>
                <a:latin typeface="+mj-lt"/>
                <a:cs typeface="Segoe UI Light"/>
              </a:rPr>
              <a:t>mitigation and food security</a:t>
            </a:r>
            <a:endParaRPr lang="en-US" sz="900" dirty="0">
              <a:solidFill>
                <a:schemeClr val="tx1"/>
              </a:solidFill>
              <a:latin typeface="+mj-lt"/>
              <a:ea typeface="Calibri Light"/>
              <a:cs typeface="Segoe UI Light" panose="020B0502040204020203" pitchFamily="34" charset="0"/>
            </a:endParaRPr>
          </a:p>
        </p:txBody>
      </p:sp>
      <p:sp>
        <p:nvSpPr>
          <p:cNvPr id="13" name="TextBox 12">
            <a:extLst>
              <a:ext uri="{FF2B5EF4-FFF2-40B4-BE49-F238E27FC236}">
                <a16:creationId xmlns:a16="http://schemas.microsoft.com/office/drawing/2014/main" id="{EB9C217F-5AE3-E1AC-75C6-C1FBEE36A1BD}"/>
              </a:ext>
            </a:extLst>
          </p:cNvPr>
          <p:cNvSpPr txBox="1"/>
          <p:nvPr/>
        </p:nvSpPr>
        <p:spPr>
          <a:xfrm>
            <a:off x="7435576" y="899075"/>
            <a:ext cx="3129532" cy="644997"/>
          </a:xfrm>
          <a:prstGeom prst="rect">
            <a:avLst/>
          </a:prstGeom>
          <a:solidFill>
            <a:srgbClr val="C0D4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algn="ctr">
              <a:defRPr sz="900">
                <a:solidFill>
                  <a:schemeClr val="tx1"/>
                </a:solidFill>
                <a:latin typeface="+mj-lt"/>
                <a:cs typeface="Segoe UI Light"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dirty="0"/>
              <a:t>Outcome 3</a:t>
            </a:r>
          </a:p>
          <a:p>
            <a:r>
              <a:rPr lang="en-US" dirty="0">
                <a:cs typeface="Segoe UI Light"/>
              </a:rPr>
              <a:t>Strengthened financial mechanisms and private sector involvement in climate change related investments for </a:t>
            </a:r>
            <a:r>
              <a:rPr lang="en-US">
                <a:cs typeface="Segoe UI Light"/>
              </a:rPr>
              <a:t>sustainability, food security &amp; scale-up</a:t>
            </a:r>
            <a:endParaRPr lang="en-US">
              <a:ea typeface="Calibri Light"/>
              <a:cs typeface="Segoe UI Light"/>
            </a:endParaRPr>
          </a:p>
        </p:txBody>
      </p:sp>
      <p:sp>
        <p:nvSpPr>
          <p:cNvPr id="15" name="Rectangle: Rounded Corners 14">
            <a:extLst>
              <a:ext uri="{FF2B5EF4-FFF2-40B4-BE49-F238E27FC236}">
                <a16:creationId xmlns:a16="http://schemas.microsoft.com/office/drawing/2014/main" id="{8C6A0513-8883-BCD2-8001-F0CCC09A4F44}"/>
              </a:ext>
            </a:extLst>
          </p:cNvPr>
          <p:cNvSpPr/>
          <p:nvPr/>
        </p:nvSpPr>
        <p:spPr>
          <a:xfrm>
            <a:off x="22052" y="892578"/>
            <a:ext cx="718368" cy="640344"/>
          </a:xfrm>
          <a:prstGeom prst="roundRect">
            <a:avLst>
              <a:gd name="adj" fmla="val 0"/>
            </a:avLst>
          </a:prstGeom>
          <a:solidFill>
            <a:srgbClr val="518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b="1" dirty="0">
                <a:solidFill>
                  <a:schemeClr val="tx1"/>
                </a:solidFill>
                <a:latin typeface="+mj-lt"/>
                <a:cs typeface="Segoe UI Light" panose="020B0502040204020203" pitchFamily="34" charset="0"/>
              </a:rPr>
              <a:t>Outcomes and </a:t>
            </a:r>
          </a:p>
          <a:p>
            <a:pPr algn="ctr"/>
            <a:r>
              <a:rPr lang="en-GB" sz="900" b="1" dirty="0">
                <a:solidFill>
                  <a:schemeClr val="tx1"/>
                </a:solidFill>
                <a:latin typeface="+mj-lt"/>
                <a:cs typeface="Segoe UI Light" panose="020B0502040204020203" pitchFamily="34" charset="0"/>
              </a:rPr>
              <a:t>co-benefits</a:t>
            </a:r>
          </a:p>
        </p:txBody>
      </p:sp>
      <p:sp>
        <p:nvSpPr>
          <p:cNvPr id="17" name="Rectangle: Rounded Corners 16">
            <a:extLst>
              <a:ext uri="{FF2B5EF4-FFF2-40B4-BE49-F238E27FC236}">
                <a16:creationId xmlns:a16="http://schemas.microsoft.com/office/drawing/2014/main" id="{121509F7-B7CB-9357-C87E-B0C66DDC43C8}"/>
              </a:ext>
            </a:extLst>
          </p:cNvPr>
          <p:cNvSpPr/>
          <p:nvPr/>
        </p:nvSpPr>
        <p:spPr>
          <a:xfrm>
            <a:off x="10827062" y="764761"/>
            <a:ext cx="1316597" cy="927975"/>
          </a:xfrm>
          <a:prstGeom prst="roundRect">
            <a:avLst>
              <a:gd name="adj" fmla="val 0"/>
            </a:avLst>
          </a:prstGeom>
          <a:solidFill>
            <a:srgbClr val="C0D4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CA" sz="900" b="1" dirty="0">
                <a:solidFill>
                  <a:schemeClr val="tx1"/>
                </a:solidFill>
                <a:latin typeface="+mj-lt"/>
                <a:cs typeface="Segoe UI Light"/>
              </a:rPr>
              <a:t>Co-benefit 1</a:t>
            </a:r>
          </a:p>
          <a:p>
            <a:pPr algn="ctr"/>
            <a:r>
              <a:rPr lang="en-CA" sz="900" dirty="0">
                <a:solidFill>
                  <a:schemeClr val="tx1"/>
                </a:solidFill>
                <a:latin typeface="+mj-lt"/>
                <a:cs typeface="Segoe UI Light"/>
              </a:rPr>
              <a:t>&gt; Ecosystems protected</a:t>
            </a:r>
          </a:p>
          <a:p>
            <a:pPr algn="ctr"/>
            <a:r>
              <a:rPr lang="en-CA" sz="900" b="1" dirty="0">
                <a:solidFill>
                  <a:schemeClr val="tx1"/>
                </a:solidFill>
                <a:latin typeface="Calibri Light"/>
                <a:ea typeface="Calibri Light"/>
                <a:cs typeface="Calibri Light"/>
              </a:rPr>
              <a:t>Co-benefit 2</a:t>
            </a:r>
            <a:endParaRPr lang="en-US" sz="900" dirty="0">
              <a:solidFill>
                <a:schemeClr val="tx1"/>
              </a:solidFill>
              <a:latin typeface="Calibri Light"/>
              <a:ea typeface="Calibri Light"/>
              <a:cs typeface="Calibri Light"/>
            </a:endParaRPr>
          </a:p>
          <a:p>
            <a:pPr algn="ctr"/>
            <a:r>
              <a:rPr lang="en-CA" sz="900" dirty="0">
                <a:solidFill>
                  <a:schemeClr val="tx1"/>
                </a:solidFill>
                <a:latin typeface="Calibri Light"/>
                <a:ea typeface="Calibri Light"/>
                <a:cs typeface="Calibri Light"/>
              </a:rPr>
              <a:t>&gt; </a:t>
            </a:r>
            <a:r>
              <a:rPr lang="en-US" sz="900">
                <a:solidFill>
                  <a:schemeClr val="tx1"/>
                </a:solidFill>
                <a:latin typeface="+mj-lt"/>
                <a:cs typeface="Segoe UI Light"/>
              </a:rPr>
              <a:t>Gender Equality</a:t>
            </a:r>
            <a:endParaRPr lang="en-US" sz="900">
              <a:solidFill>
                <a:schemeClr val="tx1"/>
              </a:solidFill>
              <a:latin typeface="+mj-lt"/>
              <a:ea typeface="Calibri Light"/>
              <a:cs typeface="Segoe UI Light"/>
            </a:endParaRPr>
          </a:p>
          <a:p>
            <a:pPr algn="ctr"/>
            <a:r>
              <a:rPr lang="en-CA" sz="900" b="1" dirty="0">
                <a:solidFill>
                  <a:schemeClr val="tx1"/>
                </a:solidFill>
                <a:latin typeface="Calibri Light"/>
                <a:ea typeface="Calibri Light"/>
                <a:cs typeface="Calibri Light"/>
              </a:rPr>
              <a:t>Co-benefit 3</a:t>
            </a:r>
            <a:endParaRPr lang="en-US" sz="900" dirty="0">
              <a:solidFill>
                <a:schemeClr val="tx1"/>
              </a:solidFill>
              <a:latin typeface="Calibri Light"/>
              <a:ea typeface="Calibri Light"/>
              <a:cs typeface="Calibri Light"/>
            </a:endParaRPr>
          </a:p>
          <a:p>
            <a:pPr algn="ctr"/>
            <a:r>
              <a:rPr lang="en-CA" sz="900" dirty="0">
                <a:solidFill>
                  <a:schemeClr val="tx1"/>
                </a:solidFill>
                <a:latin typeface="Calibri Light"/>
                <a:ea typeface="Calibri Light"/>
                <a:cs typeface="Calibri Light"/>
              </a:rPr>
              <a:t>&gt; Green jobs</a:t>
            </a:r>
            <a:endParaRPr lang="en-US" dirty="0"/>
          </a:p>
        </p:txBody>
      </p:sp>
      <p:sp>
        <p:nvSpPr>
          <p:cNvPr id="23" name="Right Arrow 183">
            <a:extLst>
              <a:ext uri="{FF2B5EF4-FFF2-40B4-BE49-F238E27FC236}">
                <a16:creationId xmlns:a16="http://schemas.microsoft.com/office/drawing/2014/main" id="{1D008C53-A4EF-94FC-F771-A441AAB17DF3}"/>
              </a:ext>
            </a:extLst>
          </p:cNvPr>
          <p:cNvSpPr/>
          <p:nvPr/>
        </p:nvSpPr>
        <p:spPr>
          <a:xfrm>
            <a:off x="10573815" y="1024419"/>
            <a:ext cx="199843" cy="28383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Brace 26">
            <a:extLst>
              <a:ext uri="{FF2B5EF4-FFF2-40B4-BE49-F238E27FC236}">
                <a16:creationId xmlns:a16="http://schemas.microsoft.com/office/drawing/2014/main" id="{B519DCA2-103C-8250-7B68-A0E4B22C646D}"/>
              </a:ext>
            </a:extLst>
          </p:cNvPr>
          <p:cNvSpPr/>
          <p:nvPr/>
        </p:nvSpPr>
        <p:spPr>
          <a:xfrm rot="16200000">
            <a:off x="5587681" y="-4152090"/>
            <a:ext cx="169649" cy="983452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545CD387-6A6F-A227-B3BC-EB2CA24765CD}"/>
              </a:ext>
            </a:extLst>
          </p:cNvPr>
          <p:cNvSpPr/>
          <p:nvPr/>
        </p:nvSpPr>
        <p:spPr>
          <a:xfrm>
            <a:off x="5459" y="1876533"/>
            <a:ext cx="720984" cy="1024827"/>
          </a:xfrm>
          <a:prstGeom prst="roundRect">
            <a:avLst>
              <a:gd name="adj" fmla="val 0"/>
            </a:avLst>
          </a:prstGeom>
          <a:solidFill>
            <a:srgbClr val="31B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b="1" dirty="0">
                <a:solidFill>
                  <a:schemeClr val="tx1"/>
                </a:solidFill>
                <a:latin typeface="+mj-lt"/>
                <a:cs typeface="Segoe UI Light" panose="020B0502040204020203" pitchFamily="34" charset="0"/>
              </a:rPr>
              <a:t>Outputs</a:t>
            </a:r>
          </a:p>
        </p:txBody>
      </p:sp>
      <p:sp>
        <p:nvSpPr>
          <p:cNvPr id="66" name="Rectangle: Rounded Corners 87">
            <a:extLst>
              <a:ext uri="{FF2B5EF4-FFF2-40B4-BE49-F238E27FC236}">
                <a16:creationId xmlns:a16="http://schemas.microsoft.com/office/drawing/2014/main" id="{B80110A0-588F-52C1-689D-C6B235CB67CE}"/>
              </a:ext>
            </a:extLst>
          </p:cNvPr>
          <p:cNvSpPr/>
          <p:nvPr/>
        </p:nvSpPr>
        <p:spPr>
          <a:xfrm>
            <a:off x="843884" y="1874781"/>
            <a:ext cx="1256904"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1.1: </a:t>
            </a:r>
          </a:p>
          <a:p>
            <a:pPr algn="ctr"/>
            <a:r>
              <a:rPr lang="en-US" sz="800" dirty="0">
                <a:solidFill>
                  <a:schemeClr val="tx1"/>
                </a:solidFill>
                <a:latin typeface="+mj-lt"/>
                <a:cs typeface="Calibri Light"/>
              </a:rPr>
              <a:t>Strengthened institutional coordination and multi-sectoral collaboration on applying R2R approaches</a:t>
            </a:r>
            <a:endParaRPr lang="en-US" dirty="0">
              <a:solidFill>
                <a:schemeClr val="tx1"/>
              </a:solidFill>
            </a:endParaRPr>
          </a:p>
        </p:txBody>
      </p:sp>
      <p:sp>
        <p:nvSpPr>
          <p:cNvPr id="67" name="Rectangle: Rounded Corners 87">
            <a:extLst>
              <a:ext uri="{FF2B5EF4-FFF2-40B4-BE49-F238E27FC236}">
                <a16:creationId xmlns:a16="http://schemas.microsoft.com/office/drawing/2014/main" id="{0F291E1E-A297-0066-DD70-A41E3908DEF1}"/>
              </a:ext>
            </a:extLst>
          </p:cNvPr>
          <p:cNvSpPr/>
          <p:nvPr/>
        </p:nvSpPr>
        <p:spPr>
          <a:xfrm>
            <a:off x="2173948" y="1874784"/>
            <a:ext cx="1453974"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Segoe UI Light"/>
              </a:rPr>
              <a:t>Output 1.2: </a:t>
            </a:r>
            <a:endParaRPr lang="en-GB" sz="800" b="1" dirty="0">
              <a:solidFill>
                <a:schemeClr val="tx1"/>
              </a:solidFill>
              <a:latin typeface="+mj-lt"/>
              <a:cs typeface="Segoe UI Light"/>
            </a:endParaRPr>
          </a:p>
          <a:p>
            <a:pPr algn="ctr"/>
            <a:r>
              <a:rPr lang="en-US" sz="800" dirty="0">
                <a:solidFill>
                  <a:schemeClr val="tx1"/>
                </a:solidFill>
                <a:latin typeface="+mj-lt"/>
                <a:cs typeface="Segoe UI Light"/>
              </a:rPr>
              <a:t>Key forest policies and land management regulations are updated</a:t>
            </a:r>
            <a:endParaRPr lang="en-GB" sz="800" dirty="0">
              <a:solidFill>
                <a:schemeClr val="tx1"/>
              </a:solidFill>
              <a:latin typeface="+mj-lt"/>
              <a:ea typeface="Calibri Light"/>
              <a:cs typeface="Segoe UI Light"/>
            </a:endParaRPr>
          </a:p>
        </p:txBody>
      </p:sp>
      <p:sp>
        <p:nvSpPr>
          <p:cNvPr id="68" name="Rectangle: Rounded Corners 87">
            <a:extLst>
              <a:ext uri="{FF2B5EF4-FFF2-40B4-BE49-F238E27FC236}">
                <a16:creationId xmlns:a16="http://schemas.microsoft.com/office/drawing/2014/main" id="{61EAB703-04B2-B471-28A3-5E5F56B0EFCD}"/>
              </a:ext>
            </a:extLst>
          </p:cNvPr>
          <p:cNvSpPr/>
          <p:nvPr/>
        </p:nvSpPr>
        <p:spPr>
          <a:xfrm>
            <a:off x="3711957" y="1882558"/>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1.3:</a:t>
            </a:r>
            <a:endParaRPr lang="en-US" b="1" dirty="0">
              <a:solidFill>
                <a:schemeClr val="tx1"/>
              </a:solidFill>
            </a:endParaRPr>
          </a:p>
          <a:p>
            <a:pPr algn="ctr"/>
            <a:r>
              <a:rPr lang="en-US" sz="800" dirty="0">
                <a:solidFill>
                  <a:schemeClr val="tx1"/>
                </a:solidFill>
                <a:latin typeface="+mj-lt"/>
                <a:cs typeface="Calibri Light"/>
              </a:rPr>
              <a:t> Climate responsive land use plans at landscape scale developed</a:t>
            </a:r>
            <a:endParaRPr lang="en-US" dirty="0">
              <a:solidFill>
                <a:schemeClr val="tx1"/>
              </a:solidFill>
            </a:endParaRPr>
          </a:p>
          <a:p>
            <a:pPr algn="ctr"/>
            <a:endParaRPr lang="en-US" sz="800" dirty="0">
              <a:solidFill>
                <a:schemeClr val="tx1"/>
              </a:solidFill>
              <a:latin typeface="+mj-lt"/>
              <a:ea typeface="Calibri Light"/>
              <a:cs typeface="Segoe UI Light" panose="020B0502040204020203" pitchFamily="34" charset="0"/>
            </a:endParaRPr>
          </a:p>
        </p:txBody>
      </p:sp>
      <p:sp>
        <p:nvSpPr>
          <p:cNvPr id="69" name="Rectangle: Rounded Corners 87">
            <a:extLst>
              <a:ext uri="{FF2B5EF4-FFF2-40B4-BE49-F238E27FC236}">
                <a16:creationId xmlns:a16="http://schemas.microsoft.com/office/drawing/2014/main" id="{C3CE9CAD-5DC7-D8BE-2587-A96C2A3A4227}"/>
              </a:ext>
            </a:extLst>
          </p:cNvPr>
          <p:cNvSpPr/>
          <p:nvPr/>
        </p:nvSpPr>
        <p:spPr>
          <a:xfrm>
            <a:off x="5145994" y="1874783"/>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2.1:</a:t>
            </a:r>
          </a:p>
          <a:p>
            <a:pPr algn="ctr"/>
            <a:r>
              <a:rPr lang="en-US" sz="800" dirty="0">
                <a:solidFill>
                  <a:schemeClr val="tx1"/>
                </a:solidFill>
                <a:latin typeface="+mj-lt"/>
                <a:cs typeface="Calibri Light"/>
              </a:rPr>
              <a:t>Technical and knowledge capacity to produce climate adaptive seedlings established</a:t>
            </a:r>
            <a:endParaRPr lang="en-US" sz="800" dirty="0">
              <a:solidFill>
                <a:schemeClr val="tx1"/>
              </a:solidFill>
              <a:latin typeface="+mj-lt"/>
              <a:ea typeface="Calibri Light"/>
              <a:cs typeface="Calibri Light"/>
            </a:endParaRPr>
          </a:p>
        </p:txBody>
      </p:sp>
      <p:sp>
        <p:nvSpPr>
          <p:cNvPr id="70" name="Rectangle: Rounded Corners 87">
            <a:extLst>
              <a:ext uri="{FF2B5EF4-FFF2-40B4-BE49-F238E27FC236}">
                <a16:creationId xmlns:a16="http://schemas.microsoft.com/office/drawing/2014/main" id="{A9DA3FCF-B5F8-7FB9-5922-3A6458E03FE6}"/>
              </a:ext>
            </a:extLst>
          </p:cNvPr>
          <p:cNvSpPr/>
          <p:nvPr/>
        </p:nvSpPr>
        <p:spPr>
          <a:xfrm>
            <a:off x="6580031" y="1874782"/>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2.2: </a:t>
            </a:r>
            <a:endParaRPr lang="en-US" b="1" dirty="0">
              <a:solidFill>
                <a:schemeClr val="tx1"/>
              </a:solidFill>
              <a:latin typeface="Calibri" panose="020F0502020204030204"/>
              <a:ea typeface="Calibri" panose="020F0502020204030204"/>
              <a:cs typeface="Calibri" panose="020F0502020204030204"/>
            </a:endParaRPr>
          </a:p>
          <a:p>
            <a:pPr algn="ctr"/>
            <a:r>
              <a:rPr lang="en-US" sz="800" dirty="0">
                <a:solidFill>
                  <a:schemeClr val="tx1"/>
                </a:solidFill>
                <a:latin typeface="+mj-lt"/>
                <a:cs typeface="Calibri Light"/>
              </a:rPr>
              <a:t>Community- and farmer enterprise-led FLR for afforestation </a:t>
            </a:r>
            <a:r>
              <a:rPr lang="en-US" sz="800">
                <a:solidFill>
                  <a:schemeClr val="tx1"/>
                </a:solidFill>
                <a:latin typeface="+mj-lt"/>
                <a:cs typeface="Calibri Light"/>
              </a:rPr>
              <a:t>&amp; conservation of </a:t>
            </a:r>
            <a:r>
              <a:rPr lang="en-US" sz="800" dirty="0">
                <a:solidFill>
                  <a:schemeClr val="tx1"/>
                </a:solidFill>
                <a:latin typeface="+mj-lt"/>
                <a:cs typeface="Calibri Light"/>
              </a:rPr>
              <a:t>High Value Conservation Forests established </a:t>
            </a:r>
            <a:endParaRPr lang="en-US" dirty="0">
              <a:solidFill>
                <a:schemeClr val="tx1"/>
              </a:solidFill>
              <a:ea typeface="Calibri"/>
              <a:cs typeface="Calibri"/>
            </a:endParaRPr>
          </a:p>
        </p:txBody>
      </p:sp>
      <p:sp>
        <p:nvSpPr>
          <p:cNvPr id="71" name="Rectangle: Rounded Corners 87">
            <a:extLst>
              <a:ext uri="{FF2B5EF4-FFF2-40B4-BE49-F238E27FC236}">
                <a16:creationId xmlns:a16="http://schemas.microsoft.com/office/drawing/2014/main" id="{901AAC85-DAE4-581D-3BA8-93ED5209250D}"/>
              </a:ext>
            </a:extLst>
          </p:cNvPr>
          <p:cNvSpPr/>
          <p:nvPr/>
        </p:nvSpPr>
        <p:spPr>
          <a:xfrm>
            <a:off x="8024138" y="1874782"/>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3.1 </a:t>
            </a:r>
            <a:endParaRPr lang="en-US" b="1" dirty="0">
              <a:solidFill>
                <a:schemeClr val="tx1"/>
              </a:solidFill>
              <a:latin typeface="Calibri" panose="020F0502020204030204"/>
              <a:ea typeface="Calibri" panose="020F0502020204030204"/>
              <a:cs typeface="Calibri" panose="020F0502020204030204"/>
            </a:endParaRPr>
          </a:p>
          <a:p>
            <a:pPr algn="ctr"/>
            <a:r>
              <a:rPr lang="en-US" sz="800" dirty="0">
                <a:solidFill>
                  <a:schemeClr val="tx1"/>
                </a:solidFill>
                <a:latin typeface="+mj-lt"/>
                <a:cs typeface="Calibri Light"/>
              </a:rPr>
              <a:t>Forest ecosystem services certification is accessible for stakeholders</a:t>
            </a:r>
          </a:p>
        </p:txBody>
      </p:sp>
      <p:sp>
        <p:nvSpPr>
          <p:cNvPr id="72" name="Rectangle: Rounded Corners 87">
            <a:extLst>
              <a:ext uri="{FF2B5EF4-FFF2-40B4-BE49-F238E27FC236}">
                <a16:creationId xmlns:a16="http://schemas.microsoft.com/office/drawing/2014/main" id="{EA7F0AD6-E1FC-25ED-53E9-D4AF7272CF4C}"/>
              </a:ext>
            </a:extLst>
          </p:cNvPr>
          <p:cNvSpPr/>
          <p:nvPr/>
        </p:nvSpPr>
        <p:spPr>
          <a:xfrm>
            <a:off x="9448105" y="1874781"/>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3.2: </a:t>
            </a:r>
          </a:p>
          <a:p>
            <a:pPr algn="ctr"/>
            <a:r>
              <a:rPr lang="en-US" sz="800" dirty="0">
                <a:solidFill>
                  <a:schemeClr val="tx1"/>
                </a:solidFill>
                <a:latin typeface="+mj-lt"/>
                <a:cs typeface="Calibri Light"/>
              </a:rPr>
              <a:t>Design of improved financial mechanisms supported and made accessible to communities and the private sector</a:t>
            </a:r>
          </a:p>
          <a:p>
            <a:pPr algn="ctr"/>
            <a:endParaRPr lang="en-US" sz="800" dirty="0">
              <a:solidFill>
                <a:schemeClr val="tx1"/>
              </a:solidFill>
              <a:latin typeface="+mj-lt"/>
              <a:ea typeface="Calibri Light"/>
              <a:cs typeface="Segoe UI Light" panose="020B0502040204020203" pitchFamily="34" charset="0"/>
            </a:endParaRPr>
          </a:p>
        </p:txBody>
      </p:sp>
      <p:sp>
        <p:nvSpPr>
          <p:cNvPr id="73" name="Rectangle: Rounded Corners 87">
            <a:extLst>
              <a:ext uri="{FF2B5EF4-FFF2-40B4-BE49-F238E27FC236}">
                <a16:creationId xmlns:a16="http://schemas.microsoft.com/office/drawing/2014/main" id="{D0D75668-9492-56D6-998E-A9E009F5E45F}"/>
              </a:ext>
            </a:extLst>
          </p:cNvPr>
          <p:cNvSpPr/>
          <p:nvPr/>
        </p:nvSpPr>
        <p:spPr>
          <a:xfrm>
            <a:off x="10839999" y="1874781"/>
            <a:ext cx="1318735" cy="1018801"/>
          </a:xfrm>
          <a:prstGeom prst="roundRect">
            <a:avLst>
              <a:gd name="adj" fmla="val 0"/>
            </a:avLst>
          </a:prstGeom>
          <a:solidFill>
            <a:srgbClr val="74D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800" b="1" dirty="0">
                <a:solidFill>
                  <a:schemeClr val="tx1"/>
                </a:solidFill>
                <a:latin typeface="+mj-lt"/>
                <a:cs typeface="Calibri Light"/>
              </a:rPr>
              <a:t>Output 3.3: </a:t>
            </a:r>
          </a:p>
          <a:p>
            <a:pPr algn="ctr"/>
            <a:r>
              <a:rPr lang="en-US" sz="800" dirty="0">
                <a:solidFill>
                  <a:schemeClr val="tx1"/>
                </a:solidFill>
                <a:latin typeface="+mj-lt"/>
                <a:cs typeface="Calibri Light"/>
              </a:rPr>
              <a:t>Support the restoration and SFM of commercially logged over natural forests and plantations</a:t>
            </a:r>
            <a:endParaRPr lang="en-US" sz="800" dirty="0">
              <a:solidFill>
                <a:schemeClr val="tx1"/>
              </a:solidFill>
              <a:latin typeface="+mj-lt"/>
              <a:ea typeface="Calibri Light"/>
              <a:cs typeface="Calibri Light"/>
            </a:endParaRPr>
          </a:p>
        </p:txBody>
      </p:sp>
      <p:sp>
        <p:nvSpPr>
          <p:cNvPr id="45" name="Oval 44">
            <a:extLst>
              <a:ext uri="{FF2B5EF4-FFF2-40B4-BE49-F238E27FC236}">
                <a16:creationId xmlns:a16="http://schemas.microsoft.com/office/drawing/2014/main" id="{0AB4A13E-B002-7589-99B0-32E867140564}"/>
              </a:ext>
            </a:extLst>
          </p:cNvPr>
          <p:cNvSpPr/>
          <p:nvPr/>
        </p:nvSpPr>
        <p:spPr>
          <a:xfrm>
            <a:off x="1888219" y="273979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1</a:t>
            </a:r>
            <a:endParaRPr lang="en-US" sz="800" dirty="0"/>
          </a:p>
        </p:txBody>
      </p:sp>
      <p:sp>
        <p:nvSpPr>
          <p:cNvPr id="47" name="Oval 46">
            <a:extLst>
              <a:ext uri="{FF2B5EF4-FFF2-40B4-BE49-F238E27FC236}">
                <a16:creationId xmlns:a16="http://schemas.microsoft.com/office/drawing/2014/main" id="{35B08E67-C571-7526-271D-F51040EC9883}"/>
              </a:ext>
            </a:extLst>
          </p:cNvPr>
          <p:cNvSpPr/>
          <p:nvPr/>
        </p:nvSpPr>
        <p:spPr>
          <a:xfrm>
            <a:off x="3323526" y="2758563"/>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2</a:t>
            </a:r>
            <a:endParaRPr lang="en-US" sz="800" dirty="0"/>
          </a:p>
        </p:txBody>
      </p:sp>
      <p:sp>
        <p:nvSpPr>
          <p:cNvPr id="49" name="Oval 48">
            <a:extLst>
              <a:ext uri="{FF2B5EF4-FFF2-40B4-BE49-F238E27FC236}">
                <a16:creationId xmlns:a16="http://schemas.microsoft.com/office/drawing/2014/main" id="{259DCC1B-66AA-48DC-3182-D36D9D731CD0}"/>
              </a:ext>
            </a:extLst>
          </p:cNvPr>
          <p:cNvSpPr/>
          <p:nvPr/>
        </p:nvSpPr>
        <p:spPr>
          <a:xfrm>
            <a:off x="4763592" y="273979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3</a:t>
            </a:r>
            <a:endParaRPr lang="en-US" sz="800" dirty="0"/>
          </a:p>
        </p:txBody>
      </p:sp>
      <p:sp>
        <p:nvSpPr>
          <p:cNvPr id="51" name="Oval 50">
            <a:extLst>
              <a:ext uri="{FF2B5EF4-FFF2-40B4-BE49-F238E27FC236}">
                <a16:creationId xmlns:a16="http://schemas.microsoft.com/office/drawing/2014/main" id="{0F68A910-86E2-2D00-0793-B4B95F5D0D2D}"/>
              </a:ext>
            </a:extLst>
          </p:cNvPr>
          <p:cNvSpPr/>
          <p:nvPr/>
        </p:nvSpPr>
        <p:spPr>
          <a:xfrm>
            <a:off x="6253431" y="2746226"/>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4</a:t>
            </a:r>
            <a:endParaRPr lang="en-US" sz="800" dirty="0"/>
          </a:p>
        </p:txBody>
      </p:sp>
      <p:sp>
        <p:nvSpPr>
          <p:cNvPr id="53" name="Oval 52">
            <a:extLst>
              <a:ext uri="{FF2B5EF4-FFF2-40B4-BE49-F238E27FC236}">
                <a16:creationId xmlns:a16="http://schemas.microsoft.com/office/drawing/2014/main" id="{5E66DA10-CF92-B423-2F11-BFFACFCCAC6E}"/>
              </a:ext>
            </a:extLst>
          </p:cNvPr>
          <p:cNvSpPr/>
          <p:nvPr/>
        </p:nvSpPr>
        <p:spPr>
          <a:xfrm>
            <a:off x="7636724" y="2724612"/>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5</a:t>
            </a:r>
            <a:endParaRPr lang="en-US" sz="800" dirty="0"/>
          </a:p>
        </p:txBody>
      </p:sp>
      <p:sp>
        <p:nvSpPr>
          <p:cNvPr id="55" name="Oval 54">
            <a:extLst>
              <a:ext uri="{FF2B5EF4-FFF2-40B4-BE49-F238E27FC236}">
                <a16:creationId xmlns:a16="http://schemas.microsoft.com/office/drawing/2014/main" id="{91EE7BF9-8575-0AAE-6AEC-E3AD05FF3408}"/>
              </a:ext>
            </a:extLst>
          </p:cNvPr>
          <p:cNvSpPr/>
          <p:nvPr/>
        </p:nvSpPr>
        <p:spPr>
          <a:xfrm>
            <a:off x="9117595" y="271752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6</a:t>
            </a:r>
            <a:endParaRPr lang="en-US" sz="800" dirty="0"/>
          </a:p>
        </p:txBody>
      </p:sp>
      <p:sp>
        <p:nvSpPr>
          <p:cNvPr id="57" name="Oval 56">
            <a:extLst>
              <a:ext uri="{FF2B5EF4-FFF2-40B4-BE49-F238E27FC236}">
                <a16:creationId xmlns:a16="http://schemas.microsoft.com/office/drawing/2014/main" id="{DC0EBEFD-CDCF-69F3-495F-31BA36AA1321}"/>
              </a:ext>
            </a:extLst>
          </p:cNvPr>
          <p:cNvSpPr/>
          <p:nvPr/>
        </p:nvSpPr>
        <p:spPr>
          <a:xfrm>
            <a:off x="10518529" y="271752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7</a:t>
            </a:r>
            <a:endParaRPr lang="en-US" sz="800" dirty="0"/>
          </a:p>
        </p:txBody>
      </p:sp>
      <p:sp>
        <p:nvSpPr>
          <p:cNvPr id="61" name="Oval 60">
            <a:extLst>
              <a:ext uri="{FF2B5EF4-FFF2-40B4-BE49-F238E27FC236}">
                <a16:creationId xmlns:a16="http://schemas.microsoft.com/office/drawing/2014/main" id="{96433FEB-5BDF-D01C-BC58-58494FC62E4A}"/>
              </a:ext>
            </a:extLst>
          </p:cNvPr>
          <p:cNvSpPr/>
          <p:nvPr/>
        </p:nvSpPr>
        <p:spPr>
          <a:xfrm>
            <a:off x="11946618" y="2724612"/>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8</a:t>
            </a:r>
            <a:endParaRPr lang="en-US" sz="800" dirty="0"/>
          </a:p>
        </p:txBody>
      </p:sp>
      <p:sp>
        <p:nvSpPr>
          <p:cNvPr id="2" name="Oval 1">
            <a:extLst>
              <a:ext uri="{FF2B5EF4-FFF2-40B4-BE49-F238E27FC236}">
                <a16:creationId xmlns:a16="http://schemas.microsoft.com/office/drawing/2014/main" id="{F51E5BE2-8CCF-7D7E-BC02-046D8F1F00C4}"/>
              </a:ext>
            </a:extLst>
          </p:cNvPr>
          <p:cNvSpPr/>
          <p:nvPr/>
        </p:nvSpPr>
        <p:spPr>
          <a:xfrm>
            <a:off x="889164" y="1462167"/>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1</a:t>
            </a:r>
            <a:endParaRPr lang="en-US" sz="800" dirty="0"/>
          </a:p>
        </p:txBody>
      </p:sp>
      <p:sp>
        <p:nvSpPr>
          <p:cNvPr id="3" name="Oval 2">
            <a:extLst>
              <a:ext uri="{FF2B5EF4-FFF2-40B4-BE49-F238E27FC236}">
                <a16:creationId xmlns:a16="http://schemas.microsoft.com/office/drawing/2014/main" id="{102B6ED7-5218-E960-AC2D-B3467AC3E9E6}"/>
              </a:ext>
            </a:extLst>
          </p:cNvPr>
          <p:cNvSpPr/>
          <p:nvPr/>
        </p:nvSpPr>
        <p:spPr>
          <a:xfrm>
            <a:off x="1071705" y="1462167"/>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2</a:t>
            </a:r>
            <a:endParaRPr lang="en-US" sz="800" dirty="0"/>
          </a:p>
        </p:txBody>
      </p:sp>
      <p:sp>
        <p:nvSpPr>
          <p:cNvPr id="4" name="Oval 3">
            <a:extLst>
              <a:ext uri="{FF2B5EF4-FFF2-40B4-BE49-F238E27FC236}">
                <a16:creationId xmlns:a16="http://schemas.microsoft.com/office/drawing/2014/main" id="{FCC8BAB2-75E1-714B-C362-FC93A6621359}"/>
              </a:ext>
            </a:extLst>
          </p:cNvPr>
          <p:cNvSpPr/>
          <p:nvPr/>
        </p:nvSpPr>
        <p:spPr>
          <a:xfrm>
            <a:off x="1265619" y="1462166"/>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3</a:t>
            </a:r>
            <a:endParaRPr lang="en-US" sz="800" dirty="0"/>
          </a:p>
        </p:txBody>
      </p:sp>
      <p:sp>
        <p:nvSpPr>
          <p:cNvPr id="8" name="Oval 7">
            <a:extLst>
              <a:ext uri="{FF2B5EF4-FFF2-40B4-BE49-F238E27FC236}">
                <a16:creationId xmlns:a16="http://schemas.microsoft.com/office/drawing/2014/main" id="{03E9768F-CFF0-7DDC-6787-CDDCC823B0C6}"/>
              </a:ext>
            </a:extLst>
          </p:cNvPr>
          <p:cNvSpPr/>
          <p:nvPr/>
        </p:nvSpPr>
        <p:spPr>
          <a:xfrm>
            <a:off x="7694491" y="1461193"/>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5</a:t>
            </a:r>
            <a:endParaRPr lang="en-US" sz="800" dirty="0"/>
          </a:p>
        </p:txBody>
      </p:sp>
      <p:sp>
        <p:nvSpPr>
          <p:cNvPr id="10" name="Oval 9">
            <a:extLst>
              <a:ext uri="{FF2B5EF4-FFF2-40B4-BE49-F238E27FC236}">
                <a16:creationId xmlns:a16="http://schemas.microsoft.com/office/drawing/2014/main" id="{B31C31AB-1F17-5FA1-8009-72C600212E75}"/>
              </a:ext>
            </a:extLst>
          </p:cNvPr>
          <p:cNvSpPr/>
          <p:nvPr/>
        </p:nvSpPr>
        <p:spPr>
          <a:xfrm>
            <a:off x="1471430" y="1456809"/>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6</a:t>
            </a:r>
            <a:endParaRPr lang="en-US" sz="800" dirty="0"/>
          </a:p>
        </p:txBody>
      </p:sp>
      <p:sp>
        <p:nvSpPr>
          <p:cNvPr id="12" name="Oval 11">
            <a:extLst>
              <a:ext uri="{FF2B5EF4-FFF2-40B4-BE49-F238E27FC236}">
                <a16:creationId xmlns:a16="http://schemas.microsoft.com/office/drawing/2014/main" id="{FF136E84-DDA5-4330-82B1-4FBDD71E6283}"/>
              </a:ext>
            </a:extLst>
          </p:cNvPr>
          <p:cNvSpPr/>
          <p:nvPr/>
        </p:nvSpPr>
        <p:spPr>
          <a:xfrm>
            <a:off x="1653971" y="1456808"/>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7</a:t>
            </a:r>
            <a:endParaRPr lang="en-US" sz="800" dirty="0"/>
          </a:p>
        </p:txBody>
      </p:sp>
      <p:sp>
        <p:nvSpPr>
          <p:cNvPr id="14" name="Oval 13">
            <a:extLst>
              <a:ext uri="{FF2B5EF4-FFF2-40B4-BE49-F238E27FC236}">
                <a16:creationId xmlns:a16="http://schemas.microsoft.com/office/drawing/2014/main" id="{1E5C8126-50E7-B42F-5A0B-973EAA8F084E}"/>
              </a:ext>
            </a:extLst>
          </p:cNvPr>
          <p:cNvSpPr/>
          <p:nvPr/>
        </p:nvSpPr>
        <p:spPr>
          <a:xfrm>
            <a:off x="8266009" y="1464497"/>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8</a:t>
            </a:r>
            <a:endParaRPr lang="en-US" sz="800" dirty="0"/>
          </a:p>
        </p:txBody>
      </p:sp>
      <p:sp>
        <p:nvSpPr>
          <p:cNvPr id="16" name="Oval 15">
            <a:extLst>
              <a:ext uri="{FF2B5EF4-FFF2-40B4-BE49-F238E27FC236}">
                <a16:creationId xmlns:a16="http://schemas.microsoft.com/office/drawing/2014/main" id="{EE772162-34F8-AF2E-741A-05B8D1185701}"/>
              </a:ext>
            </a:extLst>
          </p:cNvPr>
          <p:cNvSpPr/>
          <p:nvPr/>
        </p:nvSpPr>
        <p:spPr>
          <a:xfrm>
            <a:off x="4222720" y="145255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1</a:t>
            </a:r>
            <a:endParaRPr lang="en-US" sz="800" dirty="0"/>
          </a:p>
        </p:txBody>
      </p:sp>
      <p:sp>
        <p:nvSpPr>
          <p:cNvPr id="18" name="Oval 17">
            <a:extLst>
              <a:ext uri="{FF2B5EF4-FFF2-40B4-BE49-F238E27FC236}">
                <a16:creationId xmlns:a16="http://schemas.microsoft.com/office/drawing/2014/main" id="{A131297A-5953-D8F0-43BB-BB3D288622E0}"/>
              </a:ext>
            </a:extLst>
          </p:cNvPr>
          <p:cNvSpPr/>
          <p:nvPr/>
        </p:nvSpPr>
        <p:spPr>
          <a:xfrm>
            <a:off x="4415624" y="1452549"/>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2</a:t>
            </a:r>
            <a:endParaRPr lang="en-US" sz="800" dirty="0"/>
          </a:p>
        </p:txBody>
      </p:sp>
      <p:sp>
        <p:nvSpPr>
          <p:cNvPr id="19" name="Oval 18">
            <a:extLst>
              <a:ext uri="{FF2B5EF4-FFF2-40B4-BE49-F238E27FC236}">
                <a16:creationId xmlns:a16="http://schemas.microsoft.com/office/drawing/2014/main" id="{005237A4-6386-3B2D-6798-F2AE14A82733}"/>
              </a:ext>
            </a:extLst>
          </p:cNvPr>
          <p:cNvSpPr/>
          <p:nvPr/>
        </p:nvSpPr>
        <p:spPr>
          <a:xfrm>
            <a:off x="4615242" y="1452548"/>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3</a:t>
            </a:r>
            <a:endParaRPr lang="en-US" sz="800" dirty="0"/>
          </a:p>
        </p:txBody>
      </p:sp>
      <p:sp>
        <p:nvSpPr>
          <p:cNvPr id="20" name="Oval 19">
            <a:extLst>
              <a:ext uri="{FF2B5EF4-FFF2-40B4-BE49-F238E27FC236}">
                <a16:creationId xmlns:a16="http://schemas.microsoft.com/office/drawing/2014/main" id="{CB16B0BE-6321-79BD-3027-A16F5DF5CDE0}"/>
              </a:ext>
            </a:extLst>
          </p:cNvPr>
          <p:cNvSpPr/>
          <p:nvPr/>
        </p:nvSpPr>
        <p:spPr>
          <a:xfrm>
            <a:off x="4811923" y="1445665"/>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4</a:t>
            </a:r>
            <a:endParaRPr lang="en-US" sz="800" dirty="0"/>
          </a:p>
        </p:txBody>
      </p:sp>
      <p:sp>
        <p:nvSpPr>
          <p:cNvPr id="21" name="Oval 20">
            <a:extLst>
              <a:ext uri="{FF2B5EF4-FFF2-40B4-BE49-F238E27FC236}">
                <a16:creationId xmlns:a16="http://schemas.microsoft.com/office/drawing/2014/main" id="{9A06D08C-A757-DA17-B613-C2FF9AF2C7A6}"/>
              </a:ext>
            </a:extLst>
          </p:cNvPr>
          <p:cNvSpPr/>
          <p:nvPr/>
        </p:nvSpPr>
        <p:spPr>
          <a:xfrm>
            <a:off x="5006022" y="145519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5</a:t>
            </a:r>
            <a:endParaRPr lang="en-US" sz="800" dirty="0"/>
          </a:p>
        </p:txBody>
      </p:sp>
      <p:sp>
        <p:nvSpPr>
          <p:cNvPr id="22" name="Oval 21">
            <a:extLst>
              <a:ext uri="{FF2B5EF4-FFF2-40B4-BE49-F238E27FC236}">
                <a16:creationId xmlns:a16="http://schemas.microsoft.com/office/drawing/2014/main" id="{0E8EE074-E6A0-20F9-19D4-68BC34FA8FF1}"/>
              </a:ext>
            </a:extLst>
          </p:cNvPr>
          <p:cNvSpPr/>
          <p:nvPr/>
        </p:nvSpPr>
        <p:spPr>
          <a:xfrm>
            <a:off x="7883563" y="1453124"/>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6</a:t>
            </a:r>
            <a:endParaRPr lang="en-US" sz="800" dirty="0"/>
          </a:p>
        </p:txBody>
      </p:sp>
      <p:sp>
        <p:nvSpPr>
          <p:cNvPr id="24" name="Oval 23">
            <a:extLst>
              <a:ext uri="{FF2B5EF4-FFF2-40B4-BE49-F238E27FC236}">
                <a16:creationId xmlns:a16="http://schemas.microsoft.com/office/drawing/2014/main" id="{359F2F33-192C-2A02-7ED9-AB016A94BE85}"/>
              </a:ext>
            </a:extLst>
          </p:cNvPr>
          <p:cNvSpPr/>
          <p:nvPr/>
        </p:nvSpPr>
        <p:spPr>
          <a:xfrm>
            <a:off x="8073817" y="1453124"/>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7</a:t>
            </a:r>
            <a:endParaRPr lang="en-US" sz="800" dirty="0"/>
          </a:p>
        </p:txBody>
      </p:sp>
      <p:sp>
        <p:nvSpPr>
          <p:cNvPr id="25" name="Oval 24">
            <a:extLst>
              <a:ext uri="{FF2B5EF4-FFF2-40B4-BE49-F238E27FC236}">
                <a16:creationId xmlns:a16="http://schemas.microsoft.com/office/drawing/2014/main" id="{8EB8E716-89E1-6259-657D-35FEF83FE298}"/>
              </a:ext>
            </a:extLst>
          </p:cNvPr>
          <p:cNvSpPr/>
          <p:nvPr/>
        </p:nvSpPr>
        <p:spPr>
          <a:xfrm>
            <a:off x="5199824" y="1452920"/>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8</a:t>
            </a:r>
            <a:endParaRPr lang="en-US" sz="800" dirty="0"/>
          </a:p>
        </p:txBody>
      </p:sp>
      <p:sp>
        <p:nvSpPr>
          <p:cNvPr id="59" name="Oval 58">
            <a:extLst>
              <a:ext uri="{FF2B5EF4-FFF2-40B4-BE49-F238E27FC236}">
                <a16:creationId xmlns:a16="http://schemas.microsoft.com/office/drawing/2014/main" id="{49FD6D92-F52A-D2CB-7579-39AB9AEF3418}"/>
              </a:ext>
            </a:extLst>
          </p:cNvPr>
          <p:cNvSpPr/>
          <p:nvPr/>
        </p:nvSpPr>
        <p:spPr>
          <a:xfrm>
            <a:off x="7500057" y="1456808"/>
            <a:ext cx="183065" cy="159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1</a:t>
            </a:r>
            <a:endParaRPr lang="en-US" sz="800" dirty="0"/>
          </a:p>
        </p:txBody>
      </p:sp>
      <p:sp>
        <p:nvSpPr>
          <p:cNvPr id="79" name="Rectangle: Rounded Corners 78">
            <a:extLst>
              <a:ext uri="{FF2B5EF4-FFF2-40B4-BE49-F238E27FC236}">
                <a16:creationId xmlns:a16="http://schemas.microsoft.com/office/drawing/2014/main" id="{16ED4E42-C865-E798-096F-35A115044E73}"/>
              </a:ext>
            </a:extLst>
          </p:cNvPr>
          <p:cNvSpPr/>
          <p:nvPr/>
        </p:nvSpPr>
        <p:spPr>
          <a:xfrm>
            <a:off x="-881" y="3042894"/>
            <a:ext cx="727324" cy="1972935"/>
          </a:xfrm>
          <a:prstGeom prst="roundRect">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b="1" dirty="0">
                <a:latin typeface="+mj-lt"/>
                <a:cs typeface="Segoe UI Light" panose="020B0502040204020203" pitchFamily="34" charset="0"/>
              </a:rPr>
              <a:t>Activities</a:t>
            </a:r>
          </a:p>
        </p:txBody>
      </p:sp>
      <p:sp>
        <p:nvSpPr>
          <p:cNvPr id="81" name="Rectangle: Rounded Corners 80">
            <a:extLst>
              <a:ext uri="{FF2B5EF4-FFF2-40B4-BE49-F238E27FC236}">
                <a16:creationId xmlns:a16="http://schemas.microsoft.com/office/drawing/2014/main" id="{0F5EAC32-4207-C0F9-A49A-74FEBD6CF5F9}"/>
              </a:ext>
            </a:extLst>
          </p:cNvPr>
          <p:cNvSpPr/>
          <p:nvPr/>
        </p:nvSpPr>
        <p:spPr>
          <a:xfrm>
            <a:off x="873500" y="5218318"/>
            <a:ext cx="1356126" cy="505216"/>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Barrier 1</a:t>
            </a:r>
          </a:p>
          <a:p>
            <a:pPr algn="ctr"/>
            <a:r>
              <a:rPr lang="en-GB" sz="750" dirty="0">
                <a:solidFill>
                  <a:schemeClr val="tx1"/>
                </a:solidFill>
                <a:latin typeface="+mj-lt"/>
                <a:cs typeface="Segoe UI Light" panose="020B0502040204020203" pitchFamily="34" charset="0"/>
              </a:rPr>
              <a:t>Outdated policy and knowledge Framework</a:t>
            </a:r>
            <a:endParaRPr lang="en-US" sz="750" dirty="0">
              <a:solidFill>
                <a:schemeClr val="tx1"/>
              </a:solidFill>
              <a:latin typeface="+mj-lt"/>
              <a:cs typeface="Segoe UI Light" panose="020B0502040204020203" pitchFamily="34" charset="0"/>
            </a:endParaRPr>
          </a:p>
        </p:txBody>
      </p:sp>
      <p:sp>
        <p:nvSpPr>
          <p:cNvPr id="82" name="Rectangle: Rounded Corners 81">
            <a:extLst>
              <a:ext uri="{FF2B5EF4-FFF2-40B4-BE49-F238E27FC236}">
                <a16:creationId xmlns:a16="http://schemas.microsoft.com/office/drawing/2014/main" id="{6921A66A-90E0-374F-4754-9055FDD5D97B}"/>
              </a:ext>
            </a:extLst>
          </p:cNvPr>
          <p:cNvSpPr/>
          <p:nvPr/>
        </p:nvSpPr>
        <p:spPr>
          <a:xfrm>
            <a:off x="3742188" y="5225585"/>
            <a:ext cx="1289397" cy="50653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Barrier 2</a:t>
            </a:r>
          </a:p>
          <a:p>
            <a:pPr algn="ctr"/>
            <a:r>
              <a:rPr lang="en-GB" sz="750" dirty="0">
                <a:solidFill>
                  <a:schemeClr val="tx1"/>
                </a:solidFill>
                <a:latin typeface="+mj-lt"/>
                <a:cs typeface="Segoe UI Light" panose="020B0502040204020203" pitchFamily="34" charset="0"/>
              </a:rPr>
              <a:t>Lack of community engagement &amp; awareness including youth &amp; females</a:t>
            </a:r>
            <a:endParaRPr lang="en-US" sz="750" dirty="0">
              <a:solidFill>
                <a:schemeClr val="tx1"/>
              </a:solidFill>
              <a:latin typeface="+mj-lt"/>
              <a:cs typeface="Segoe UI Light" panose="020B0502040204020203" pitchFamily="34" charset="0"/>
            </a:endParaRPr>
          </a:p>
        </p:txBody>
      </p:sp>
      <p:sp>
        <p:nvSpPr>
          <p:cNvPr id="83" name="Rectangle: Rounded Corners 82">
            <a:extLst>
              <a:ext uri="{FF2B5EF4-FFF2-40B4-BE49-F238E27FC236}">
                <a16:creationId xmlns:a16="http://schemas.microsoft.com/office/drawing/2014/main" id="{4AF0352D-6447-4864-2C75-41F792A12151}"/>
              </a:ext>
            </a:extLst>
          </p:cNvPr>
          <p:cNvSpPr/>
          <p:nvPr/>
        </p:nvSpPr>
        <p:spPr>
          <a:xfrm>
            <a:off x="9374946" y="5243099"/>
            <a:ext cx="1300815" cy="506538"/>
          </a:xfrm>
          <a:prstGeom prst="roundRect">
            <a:avLst/>
          </a:prstGeom>
          <a:solidFill>
            <a:schemeClr val="accent4">
              <a:lumMod val="60000"/>
              <a:lumOff val="4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Barrier 4</a:t>
            </a:r>
            <a:endParaRPr lang="en-GB" sz="750" dirty="0">
              <a:solidFill>
                <a:schemeClr val="tx1"/>
              </a:solidFill>
              <a:latin typeface="+mj-lt"/>
              <a:cs typeface="Segoe UI Light" panose="020B0502040204020203" pitchFamily="34" charset="0"/>
            </a:endParaRPr>
          </a:p>
          <a:p>
            <a:pPr algn="ctr"/>
            <a:r>
              <a:rPr lang="en-GB" sz="750" dirty="0">
                <a:solidFill>
                  <a:schemeClr val="tx1"/>
                </a:solidFill>
                <a:latin typeface="+mj-lt"/>
                <a:cs typeface="Segoe UI Light" panose="020B0502040204020203" pitchFamily="34" charset="0"/>
              </a:rPr>
              <a:t>Lack of public and private financial tools to support forestry</a:t>
            </a:r>
            <a:endParaRPr lang="en-US" sz="750" dirty="0">
              <a:solidFill>
                <a:schemeClr val="tx1"/>
              </a:solidFill>
              <a:latin typeface="+mj-lt"/>
              <a:cs typeface="Segoe UI Light" panose="020B0502040204020203" pitchFamily="34" charset="0"/>
            </a:endParaRPr>
          </a:p>
        </p:txBody>
      </p:sp>
      <p:sp>
        <p:nvSpPr>
          <p:cNvPr id="84" name="Rectangle: Rounded Corners 83">
            <a:extLst>
              <a:ext uri="{FF2B5EF4-FFF2-40B4-BE49-F238E27FC236}">
                <a16:creationId xmlns:a16="http://schemas.microsoft.com/office/drawing/2014/main" id="{7DC24232-5BD2-52A6-7B98-81FE43F4B398}"/>
              </a:ext>
            </a:extLst>
          </p:cNvPr>
          <p:cNvSpPr/>
          <p:nvPr/>
        </p:nvSpPr>
        <p:spPr>
          <a:xfrm>
            <a:off x="389" y="5451618"/>
            <a:ext cx="745062" cy="289410"/>
          </a:xfrm>
          <a:prstGeom prst="roundRect">
            <a:avLst>
              <a:gd name="adj"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Risks</a:t>
            </a:r>
          </a:p>
        </p:txBody>
      </p:sp>
      <p:sp>
        <p:nvSpPr>
          <p:cNvPr id="85" name="Rectangle: Diagonal Corners Rounded 84">
            <a:extLst>
              <a:ext uri="{FF2B5EF4-FFF2-40B4-BE49-F238E27FC236}">
                <a16:creationId xmlns:a16="http://schemas.microsoft.com/office/drawing/2014/main" id="{062DF5E9-7E26-6FC9-BF1E-E90129EC94D5}"/>
              </a:ext>
            </a:extLst>
          </p:cNvPr>
          <p:cNvSpPr/>
          <p:nvPr/>
        </p:nvSpPr>
        <p:spPr>
          <a:xfrm>
            <a:off x="233" y="5778883"/>
            <a:ext cx="813397" cy="964707"/>
          </a:xfrm>
          <a:prstGeom prst="round2DiagRect">
            <a:avLst>
              <a:gd name="adj1" fmla="val 0"/>
              <a:gd name="adj2" fmla="val 28764"/>
            </a:avLst>
          </a:prstGeom>
          <a:solidFill>
            <a:srgbClr val="7C8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latin typeface="+mj-lt"/>
                <a:cs typeface="Segoe UI Light" panose="020B0502040204020203" pitchFamily="34" charset="0"/>
              </a:rPr>
              <a:t>Assumptions</a:t>
            </a:r>
          </a:p>
        </p:txBody>
      </p:sp>
      <p:sp>
        <p:nvSpPr>
          <p:cNvPr id="86" name="Rectangle: Rounded Corners 85">
            <a:extLst>
              <a:ext uri="{FF2B5EF4-FFF2-40B4-BE49-F238E27FC236}">
                <a16:creationId xmlns:a16="http://schemas.microsoft.com/office/drawing/2014/main" id="{72A976DD-1696-4DC4-7803-C0F2A0ED4DE4}"/>
              </a:ext>
            </a:extLst>
          </p:cNvPr>
          <p:cNvSpPr/>
          <p:nvPr/>
        </p:nvSpPr>
        <p:spPr>
          <a:xfrm>
            <a:off x="0" y="5214188"/>
            <a:ext cx="738240" cy="237430"/>
          </a:xfrm>
          <a:prstGeom prst="roundRect">
            <a:avLst>
              <a:gd name="adj" fmla="val 0"/>
            </a:avLst>
          </a:prstGeom>
          <a:solidFill>
            <a:schemeClr val="accent4">
              <a:lumMod val="60000"/>
              <a:lumOff val="40000"/>
            </a:schemeClr>
          </a:solidFill>
          <a:ln>
            <a:solidFill>
              <a:srgbClr val="769006">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Barriers</a:t>
            </a:r>
          </a:p>
        </p:txBody>
      </p:sp>
      <p:sp>
        <p:nvSpPr>
          <p:cNvPr id="87" name="Rectangle: Rounded Corners 86">
            <a:extLst>
              <a:ext uri="{FF2B5EF4-FFF2-40B4-BE49-F238E27FC236}">
                <a16:creationId xmlns:a16="http://schemas.microsoft.com/office/drawing/2014/main" id="{BE8FCF5D-9345-0851-68BB-BF1C4D3C5A7A}"/>
              </a:ext>
            </a:extLst>
          </p:cNvPr>
          <p:cNvSpPr/>
          <p:nvPr/>
        </p:nvSpPr>
        <p:spPr>
          <a:xfrm>
            <a:off x="6553109" y="5214189"/>
            <a:ext cx="1300815" cy="51793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Barrier 3</a:t>
            </a:r>
          </a:p>
          <a:p>
            <a:pPr algn="ctr"/>
            <a:r>
              <a:rPr lang="en-GB" sz="750" dirty="0">
                <a:solidFill>
                  <a:schemeClr val="tx1"/>
                </a:solidFill>
                <a:latin typeface="+mj-lt"/>
                <a:cs typeface="Segoe UI Light" panose="020B0502040204020203" pitchFamily="34" charset="0"/>
              </a:rPr>
              <a:t>Undervalued forest value chains</a:t>
            </a:r>
            <a:endParaRPr lang="en-US" sz="750" dirty="0">
              <a:solidFill>
                <a:schemeClr val="tx1"/>
              </a:solidFill>
              <a:latin typeface="+mj-lt"/>
              <a:cs typeface="Segoe UI Light" panose="020B0502040204020203" pitchFamily="34" charset="0"/>
            </a:endParaRPr>
          </a:p>
        </p:txBody>
      </p:sp>
      <p:sp>
        <p:nvSpPr>
          <p:cNvPr id="88" name="Rectangle: Rounded Corners 87">
            <a:extLst>
              <a:ext uri="{FF2B5EF4-FFF2-40B4-BE49-F238E27FC236}">
                <a16:creationId xmlns:a16="http://schemas.microsoft.com/office/drawing/2014/main" id="{53FCD152-457D-B2F2-FC1B-7575ACDDB028}"/>
              </a:ext>
            </a:extLst>
          </p:cNvPr>
          <p:cNvSpPr/>
          <p:nvPr/>
        </p:nvSpPr>
        <p:spPr>
          <a:xfrm>
            <a:off x="2265526" y="5228179"/>
            <a:ext cx="1440991" cy="490194"/>
          </a:xfrm>
          <a:prstGeom prst="roundRect">
            <a:avLst/>
          </a:prstGeom>
          <a:solidFill>
            <a:schemeClr val="accent2">
              <a:lumMod val="60000"/>
              <a:lumOff val="40000"/>
            </a:schemeClr>
          </a:solidFill>
          <a:ln>
            <a:solidFill>
              <a:srgbClr val="769006">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Risk 1</a:t>
            </a:r>
          </a:p>
          <a:p>
            <a:pPr algn="ctr"/>
            <a:r>
              <a:rPr lang="en-GB" sz="750" dirty="0">
                <a:solidFill>
                  <a:schemeClr val="tx1"/>
                </a:solidFill>
                <a:latin typeface="+mj-lt"/>
                <a:cs typeface="Segoe UI Light" panose="020B0502040204020203" pitchFamily="34" charset="0"/>
              </a:rPr>
              <a:t>Extensive bureaucracy and limited action from central institutions </a:t>
            </a:r>
            <a:endParaRPr lang="en-US" sz="750" dirty="0">
              <a:solidFill>
                <a:schemeClr val="tx1"/>
              </a:solidFill>
              <a:latin typeface="+mj-lt"/>
              <a:cs typeface="Segoe UI Light" panose="020B0502040204020203" pitchFamily="34" charset="0"/>
            </a:endParaRPr>
          </a:p>
        </p:txBody>
      </p:sp>
      <p:sp>
        <p:nvSpPr>
          <p:cNvPr id="89" name="Rectangle: Rounded Corners 88">
            <a:extLst>
              <a:ext uri="{FF2B5EF4-FFF2-40B4-BE49-F238E27FC236}">
                <a16:creationId xmlns:a16="http://schemas.microsoft.com/office/drawing/2014/main" id="{C703FA9B-827F-5652-D3B3-C0DAE1F8EF9D}"/>
              </a:ext>
            </a:extLst>
          </p:cNvPr>
          <p:cNvSpPr/>
          <p:nvPr/>
        </p:nvSpPr>
        <p:spPr>
          <a:xfrm>
            <a:off x="5058204" y="5216995"/>
            <a:ext cx="1440990" cy="506538"/>
          </a:xfrm>
          <a:prstGeom prst="roundRect">
            <a:avLst/>
          </a:prstGeom>
          <a:solidFill>
            <a:schemeClr val="accent2">
              <a:lumMod val="60000"/>
              <a:lumOff val="40000"/>
            </a:schemeClr>
          </a:solidFill>
          <a:ln>
            <a:solidFill>
              <a:srgbClr val="769006">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Risk 2</a:t>
            </a:r>
            <a:endParaRPr lang="en-GB" sz="750" dirty="0">
              <a:solidFill>
                <a:schemeClr val="tx1"/>
              </a:solidFill>
              <a:latin typeface="+mj-lt"/>
              <a:cs typeface="Segoe UI Light" panose="020B0502040204020203" pitchFamily="34" charset="0"/>
            </a:endParaRPr>
          </a:p>
          <a:p>
            <a:pPr algn="ctr"/>
            <a:r>
              <a:rPr lang="en-GB" sz="750" dirty="0">
                <a:solidFill>
                  <a:schemeClr val="tx1"/>
                </a:solidFill>
                <a:latin typeface="+mj-lt"/>
                <a:cs typeface="Segoe UI Light" panose="020B0502040204020203" pitchFamily="34" charset="0"/>
              </a:rPr>
              <a:t>Community / tribal resistance in preparing / executing CLMPs</a:t>
            </a:r>
            <a:endParaRPr lang="en-US" sz="750" dirty="0">
              <a:solidFill>
                <a:schemeClr val="tx1"/>
              </a:solidFill>
              <a:latin typeface="+mj-lt"/>
              <a:cs typeface="Segoe UI Light" panose="020B0502040204020203" pitchFamily="34" charset="0"/>
            </a:endParaRPr>
          </a:p>
        </p:txBody>
      </p:sp>
      <p:sp>
        <p:nvSpPr>
          <p:cNvPr id="90" name="Rectangle: Rounded Corners 89">
            <a:extLst>
              <a:ext uri="{FF2B5EF4-FFF2-40B4-BE49-F238E27FC236}">
                <a16:creationId xmlns:a16="http://schemas.microsoft.com/office/drawing/2014/main" id="{CC8215DF-CAB7-E1E0-85A8-4235CB64DC27}"/>
              </a:ext>
            </a:extLst>
          </p:cNvPr>
          <p:cNvSpPr/>
          <p:nvPr/>
        </p:nvSpPr>
        <p:spPr>
          <a:xfrm>
            <a:off x="7891167" y="5229853"/>
            <a:ext cx="1440991" cy="492033"/>
          </a:xfrm>
          <a:prstGeom prst="roundRect">
            <a:avLst/>
          </a:prstGeom>
          <a:solidFill>
            <a:schemeClr val="accent2">
              <a:lumMod val="60000"/>
              <a:lumOff val="40000"/>
            </a:schemeClr>
          </a:solidFill>
          <a:ln>
            <a:solidFill>
              <a:srgbClr val="769006">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Risk 3</a:t>
            </a:r>
          </a:p>
          <a:p>
            <a:pPr algn="ctr"/>
            <a:r>
              <a:rPr lang="en-GB" sz="750" dirty="0">
                <a:solidFill>
                  <a:schemeClr val="tx1"/>
                </a:solidFill>
                <a:latin typeface="+mj-lt"/>
                <a:cs typeface="Segoe UI Light" panose="020B0502040204020203" pitchFamily="34" charset="0"/>
              </a:rPr>
              <a:t>Increasing exposure of investments to extreme weather events</a:t>
            </a:r>
            <a:endParaRPr lang="en-US" sz="750" dirty="0">
              <a:solidFill>
                <a:schemeClr val="tx1"/>
              </a:solidFill>
              <a:latin typeface="+mj-lt"/>
              <a:cs typeface="Segoe UI Light" panose="020B0502040204020203" pitchFamily="34" charset="0"/>
            </a:endParaRPr>
          </a:p>
        </p:txBody>
      </p:sp>
      <p:sp>
        <p:nvSpPr>
          <p:cNvPr id="91" name="Rectangle: Rounded Corners 90">
            <a:extLst>
              <a:ext uri="{FF2B5EF4-FFF2-40B4-BE49-F238E27FC236}">
                <a16:creationId xmlns:a16="http://schemas.microsoft.com/office/drawing/2014/main" id="{A2F25DAB-D477-1D09-5021-8755F5B3BCDB}"/>
              </a:ext>
            </a:extLst>
          </p:cNvPr>
          <p:cNvSpPr/>
          <p:nvPr/>
        </p:nvSpPr>
        <p:spPr>
          <a:xfrm>
            <a:off x="10702901" y="5222155"/>
            <a:ext cx="1440991" cy="527482"/>
          </a:xfrm>
          <a:prstGeom prst="roundRect">
            <a:avLst/>
          </a:prstGeom>
          <a:solidFill>
            <a:schemeClr val="accent2">
              <a:lumMod val="60000"/>
              <a:lumOff val="40000"/>
            </a:schemeClr>
          </a:solidFill>
          <a:ln>
            <a:solidFill>
              <a:srgbClr val="769006">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50" b="1" dirty="0">
                <a:solidFill>
                  <a:schemeClr val="tx1"/>
                </a:solidFill>
                <a:latin typeface="+mj-lt"/>
                <a:cs typeface="Segoe UI Light" panose="020B0502040204020203" pitchFamily="34" charset="0"/>
              </a:rPr>
              <a:t>Risk 4</a:t>
            </a:r>
            <a:endParaRPr lang="en-GB" sz="750" dirty="0">
              <a:solidFill>
                <a:schemeClr val="tx1"/>
              </a:solidFill>
              <a:latin typeface="+mj-lt"/>
              <a:cs typeface="Segoe UI Light" panose="020B0502040204020203" pitchFamily="34" charset="0"/>
            </a:endParaRPr>
          </a:p>
          <a:p>
            <a:pPr algn="ctr"/>
            <a:r>
              <a:rPr lang="en-GB" sz="750" dirty="0">
                <a:solidFill>
                  <a:schemeClr val="tx1"/>
                </a:solidFill>
                <a:latin typeface="+mj-lt"/>
                <a:cs typeface="Segoe UI Light" panose="020B0502040204020203" pitchFamily="34" charset="0"/>
              </a:rPr>
              <a:t>Private sector resistance / inability to access new FDB climate oriented financial mechanisms</a:t>
            </a:r>
            <a:endParaRPr lang="en-US" sz="750" dirty="0">
              <a:solidFill>
                <a:schemeClr val="tx1"/>
              </a:solidFill>
              <a:latin typeface="+mj-lt"/>
              <a:cs typeface="Segoe UI Light" panose="020B0502040204020203" pitchFamily="34" charset="0"/>
            </a:endParaRPr>
          </a:p>
        </p:txBody>
      </p:sp>
      <p:sp>
        <p:nvSpPr>
          <p:cNvPr id="92" name="Rectangle: Diagonal Corners Rounded 91">
            <a:extLst>
              <a:ext uri="{FF2B5EF4-FFF2-40B4-BE49-F238E27FC236}">
                <a16:creationId xmlns:a16="http://schemas.microsoft.com/office/drawing/2014/main" id="{138CD619-871B-3097-7BDE-039AE45419D7}"/>
              </a:ext>
            </a:extLst>
          </p:cNvPr>
          <p:cNvSpPr/>
          <p:nvPr/>
        </p:nvSpPr>
        <p:spPr>
          <a:xfrm>
            <a:off x="869302" y="5810827"/>
            <a:ext cx="11277020" cy="571353"/>
          </a:xfrm>
          <a:prstGeom prst="round2DiagRect">
            <a:avLst>
              <a:gd name="adj1" fmla="val 36698"/>
              <a:gd name="adj2" fmla="val 0"/>
            </a:avLst>
          </a:prstGeom>
          <a:solidFill>
            <a:srgbClr val="CDC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3" indent="-285743">
              <a:buFont typeface="Arial" panose="020B0604020202020204" pitchFamily="34" charset="0"/>
              <a:buChar char="•"/>
            </a:pPr>
            <a:r>
              <a:rPr lang="en-US" sz="800" dirty="0">
                <a:solidFill>
                  <a:schemeClr val="tx1"/>
                </a:solidFill>
                <a:latin typeface="+mj-lt"/>
              </a:rPr>
              <a:t>An updated and coordinated policy framework is instrumental to mainstreaming climate change adaptation, forest landscape restoration and other exosystemic approaches in Fiji</a:t>
            </a:r>
          </a:p>
          <a:p>
            <a:pPr marL="285743" indent="-285743">
              <a:buFont typeface="Arial" panose="020B0604020202020204" pitchFamily="34" charset="0"/>
              <a:buChar char="•"/>
            </a:pPr>
            <a:r>
              <a:rPr lang="en-US" sz="800" dirty="0">
                <a:solidFill>
                  <a:schemeClr val="tx1"/>
                </a:solidFill>
                <a:latin typeface="+mj-lt"/>
              </a:rPr>
              <a:t>Supporting a sound and transparent carbon finance and forestry levy is paramount to guarantee national climate targets and allow the financial private sector to sustain sustainable forestry investments and climate change adapt</a:t>
            </a:r>
          </a:p>
          <a:p>
            <a:pPr marL="285743" indent="-285743">
              <a:buFont typeface="Arial" panose="020B0604020202020204" pitchFamily="34" charset="0"/>
              <a:buChar char="•"/>
            </a:pPr>
            <a:r>
              <a:rPr lang="en-US" sz="800" dirty="0">
                <a:solidFill>
                  <a:schemeClr val="tx1"/>
                </a:solidFill>
                <a:latin typeface="+mj-lt"/>
              </a:rPr>
              <a:t>Supporting the national finance sector with technical assistance to access climate finance loans will allow for a  higher interest of companies to engage in sustainable forestry investment </a:t>
            </a:r>
          </a:p>
          <a:p>
            <a:pPr marL="285743" indent="-285743">
              <a:buFont typeface="Arial" panose="020B0604020202020204" pitchFamily="34" charset="0"/>
              <a:buChar char="•"/>
            </a:pPr>
            <a:r>
              <a:rPr lang="en-US" sz="800" dirty="0">
                <a:solidFill>
                  <a:schemeClr val="tx1"/>
                </a:solidFill>
                <a:latin typeface="+mj-lt"/>
              </a:rPr>
              <a:t>Enhancing the capacity of public and private stakeholders and ensure knowledge transfer to future generations of professional is paramount to ensure mainstreaming and resilience</a:t>
            </a:r>
          </a:p>
        </p:txBody>
      </p:sp>
      <p:sp>
        <p:nvSpPr>
          <p:cNvPr id="93" name="Rectangle: Rounded Corners 92">
            <a:extLst>
              <a:ext uri="{FF2B5EF4-FFF2-40B4-BE49-F238E27FC236}">
                <a16:creationId xmlns:a16="http://schemas.microsoft.com/office/drawing/2014/main" id="{5C2B9962-138F-A4D9-9822-2FC0B952AB99}"/>
              </a:ext>
            </a:extLst>
          </p:cNvPr>
          <p:cNvSpPr/>
          <p:nvPr/>
        </p:nvSpPr>
        <p:spPr>
          <a:xfrm>
            <a:off x="892436" y="6424723"/>
            <a:ext cx="11251458" cy="318867"/>
          </a:xfrm>
          <a:prstGeom prst="roundRect">
            <a:avLst/>
          </a:prstGeom>
          <a:solidFill>
            <a:srgbClr val="E340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Increasing variability in precipitation and increasing temperatures negatively affect forests’ ecosystems while increasing precipitations and sea level rise in terms of tree growth, natural expansion, CO2 removal and other ecosystem services such as flood control and primary production of coastal ecosystems (e.g., mangroves, seabed, and reefs).</a:t>
            </a:r>
          </a:p>
        </p:txBody>
      </p:sp>
      <p:cxnSp>
        <p:nvCxnSpPr>
          <p:cNvPr id="100" name="Straight Connector 99">
            <a:extLst>
              <a:ext uri="{FF2B5EF4-FFF2-40B4-BE49-F238E27FC236}">
                <a16:creationId xmlns:a16="http://schemas.microsoft.com/office/drawing/2014/main" id="{83FA429F-42E9-FA13-F907-46859EAB353B}"/>
              </a:ext>
            </a:extLst>
          </p:cNvPr>
          <p:cNvCxnSpPr>
            <a:cxnSpLocks/>
          </p:cNvCxnSpPr>
          <p:nvPr/>
        </p:nvCxnSpPr>
        <p:spPr>
          <a:xfrm>
            <a:off x="1549405" y="5006975"/>
            <a:ext cx="0" cy="21518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9C05278-59A5-A6FE-545E-1C066EFB6923}"/>
              </a:ext>
            </a:extLst>
          </p:cNvPr>
          <p:cNvCxnSpPr>
            <a:cxnSpLocks/>
          </p:cNvCxnSpPr>
          <p:nvPr/>
        </p:nvCxnSpPr>
        <p:spPr>
          <a:xfrm>
            <a:off x="1540938" y="5015830"/>
            <a:ext cx="8558067" cy="24559"/>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066BC1BE-5CDE-D7FA-D3AF-981333A817D1}"/>
              </a:ext>
            </a:extLst>
          </p:cNvPr>
          <p:cNvCxnSpPr>
            <a:cxnSpLocks/>
          </p:cNvCxnSpPr>
          <p:nvPr/>
        </p:nvCxnSpPr>
        <p:spPr>
          <a:xfrm>
            <a:off x="10088065" y="4969934"/>
            <a:ext cx="0" cy="7045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6931ADB-AFBD-F1AA-D9C9-D302A30F2C43}"/>
              </a:ext>
            </a:extLst>
          </p:cNvPr>
          <p:cNvCxnSpPr>
            <a:cxnSpLocks/>
          </p:cNvCxnSpPr>
          <p:nvPr/>
        </p:nvCxnSpPr>
        <p:spPr>
          <a:xfrm>
            <a:off x="1540938" y="5104730"/>
            <a:ext cx="2942162" cy="5091"/>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8A01EE48-6759-B95D-E3BB-A978AAFA2EF0}"/>
              </a:ext>
            </a:extLst>
          </p:cNvPr>
          <p:cNvCxnSpPr>
            <a:cxnSpLocks/>
          </p:cNvCxnSpPr>
          <p:nvPr/>
        </p:nvCxnSpPr>
        <p:spPr>
          <a:xfrm>
            <a:off x="4476750" y="4973109"/>
            <a:ext cx="0" cy="135654"/>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FAF45A0-3F3B-C20F-E5AF-5C6F9CA4F141}"/>
              </a:ext>
            </a:extLst>
          </p:cNvPr>
          <p:cNvCxnSpPr>
            <a:cxnSpLocks/>
          </p:cNvCxnSpPr>
          <p:nvPr/>
        </p:nvCxnSpPr>
        <p:spPr>
          <a:xfrm flipV="1">
            <a:off x="4615242" y="5090288"/>
            <a:ext cx="2544446" cy="13383"/>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21EB09D9-B9EB-855E-1B3E-383FA08CB97A}"/>
              </a:ext>
            </a:extLst>
          </p:cNvPr>
          <p:cNvCxnSpPr>
            <a:cxnSpLocks/>
          </p:cNvCxnSpPr>
          <p:nvPr/>
        </p:nvCxnSpPr>
        <p:spPr>
          <a:xfrm>
            <a:off x="7191373" y="5147921"/>
            <a:ext cx="1884" cy="89993"/>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2BE4304-FE0F-ACF3-F5C0-83F152D971BE}"/>
              </a:ext>
            </a:extLst>
          </p:cNvPr>
          <p:cNvCxnSpPr>
            <a:cxnSpLocks/>
          </p:cNvCxnSpPr>
          <p:nvPr/>
        </p:nvCxnSpPr>
        <p:spPr>
          <a:xfrm>
            <a:off x="4615242" y="4969934"/>
            <a:ext cx="0" cy="142112"/>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9E33C9F4-D598-F451-E37B-E92ADCC08E88}"/>
              </a:ext>
            </a:extLst>
          </p:cNvPr>
          <p:cNvCxnSpPr>
            <a:cxnSpLocks/>
          </p:cNvCxnSpPr>
          <p:nvPr/>
        </p:nvCxnSpPr>
        <p:spPr>
          <a:xfrm>
            <a:off x="7190581" y="5151931"/>
            <a:ext cx="3087952" cy="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85B26121-8CBE-9B14-D42C-35D12A10EE99}"/>
              </a:ext>
            </a:extLst>
          </p:cNvPr>
          <p:cNvCxnSpPr>
            <a:cxnSpLocks/>
          </p:cNvCxnSpPr>
          <p:nvPr/>
        </p:nvCxnSpPr>
        <p:spPr>
          <a:xfrm>
            <a:off x="10278533" y="4976392"/>
            <a:ext cx="0" cy="17871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5BBCD48A-910E-8455-E7E4-9E5D572811ED}"/>
              </a:ext>
            </a:extLst>
          </p:cNvPr>
          <p:cNvCxnSpPr>
            <a:cxnSpLocks/>
          </p:cNvCxnSpPr>
          <p:nvPr/>
        </p:nvCxnSpPr>
        <p:spPr>
          <a:xfrm>
            <a:off x="7159688" y="5090288"/>
            <a:ext cx="1884" cy="12485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BDDD4974-3AC6-90B5-D2C9-7546399A1A64}"/>
              </a:ext>
            </a:extLst>
          </p:cNvPr>
          <p:cNvCxnSpPr>
            <a:cxnSpLocks/>
          </p:cNvCxnSpPr>
          <p:nvPr/>
        </p:nvCxnSpPr>
        <p:spPr>
          <a:xfrm>
            <a:off x="1357151" y="4969934"/>
            <a:ext cx="0" cy="282071"/>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5BBDDE5-319F-A94C-E072-149B29047656}"/>
              </a:ext>
            </a:extLst>
          </p:cNvPr>
          <p:cNvCxnSpPr>
            <a:cxnSpLocks/>
          </p:cNvCxnSpPr>
          <p:nvPr/>
        </p:nvCxnSpPr>
        <p:spPr>
          <a:xfrm>
            <a:off x="4698983" y="4969934"/>
            <a:ext cx="0" cy="332316"/>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946CB1EF-0FF1-42BD-3781-25D9947AB27F}"/>
              </a:ext>
            </a:extLst>
          </p:cNvPr>
          <p:cNvCxnSpPr>
            <a:cxnSpLocks/>
          </p:cNvCxnSpPr>
          <p:nvPr/>
        </p:nvCxnSpPr>
        <p:spPr>
          <a:xfrm flipH="1">
            <a:off x="4811923" y="4976392"/>
            <a:ext cx="731627" cy="31950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24C3744E-FEB8-C807-979D-11063C17344E}"/>
              </a:ext>
            </a:extLst>
          </p:cNvPr>
          <p:cNvCxnSpPr>
            <a:cxnSpLocks/>
          </p:cNvCxnSpPr>
          <p:nvPr/>
        </p:nvCxnSpPr>
        <p:spPr>
          <a:xfrm flipH="1">
            <a:off x="1821722" y="4965947"/>
            <a:ext cx="731627" cy="31950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6F054C7A-5FB2-D7AC-502C-BB8EADC7A85B}"/>
              </a:ext>
            </a:extLst>
          </p:cNvPr>
          <p:cNvCxnSpPr>
            <a:cxnSpLocks/>
          </p:cNvCxnSpPr>
          <p:nvPr/>
        </p:nvCxnSpPr>
        <p:spPr>
          <a:xfrm>
            <a:off x="3396205" y="4976392"/>
            <a:ext cx="730731" cy="292143"/>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9487CFC1-15D7-2A52-ACF7-D4A8A444567E}"/>
              </a:ext>
            </a:extLst>
          </p:cNvPr>
          <p:cNvCxnSpPr>
            <a:cxnSpLocks/>
          </p:cNvCxnSpPr>
          <p:nvPr/>
        </p:nvCxnSpPr>
        <p:spPr>
          <a:xfrm flipH="1">
            <a:off x="7392414" y="4976392"/>
            <a:ext cx="1095817" cy="31950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B9087C4B-D80C-EC07-C6CC-D0BAE18D0C92}"/>
              </a:ext>
            </a:extLst>
          </p:cNvPr>
          <p:cNvCxnSpPr>
            <a:cxnSpLocks/>
          </p:cNvCxnSpPr>
          <p:nvPr/>
        </p:nvCxnSpPr>
        <p:spPr>
          <a:xfrm>
            <a:off x="4544122" y="5155107"/>
            <a:ext cx="0" cy="9689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02D76791-68AB-902F-A39F-4062C93DF3B0}"/>
              </a:ext>
            </a:extLst>
          </p:cNvPr>
          <p:cNvCxnSpPr>
            <a:cxnSpLocks/>
          </p:cNvCxnSpPr>
          <p:nvPr/>
        </p:nvCxnSpPr>
        <p:spPr>
          <a:xfrm>
            <a:off x="4538390" y="5152528"/>
            <a:ext cx="2354518" cy="1085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852778F4-3FC6-ED23-3F1F-15A4973C942F}"/>
              </a:ext>
            </a:extLst>
          </p:cNvPr>
          <p:cNvCxnSpPr>
            <a:cxnSpLocks/>
          </p:cNvCxnSpPr>
          <p:nvPr/>
        </p:nvCxnSpPr>
        <p:spPr>
          <a:xfrm>
            <a:off x="6896162" y="4975014"/>
            <a:ext cx="0" cy="201559"/>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2D9E12F5-A898-57ED-A2E5-4EF53244A39F}"/>
              </a:ext>
            </a:extLst>
          </p:cNvPr>
          <p:cNvCxnSpPr>
            <a:cxnSpLocks/>
          </p:cNvCxnSpPr>
          <p:nvPr/>
        </p:nvCxnSpPr>
        <p:spPr>
          <a:xfrm>
            <a:off x="7463495" y="4969934"/>
            <a:ext cx="0" cy="354517"/>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1AE807DC-588C-E01B-F654-78D05C62AFA0}"/>
              </a:ext>
            </a:extLst>
          </p:cNvPr>
          <p:cNvCxnSpPr>
            <a:cxnSpLocks/>
          </p:cNvCxnSpPr>
          <p:nvPr/>
        </p:nvCxnSpPr>
        <p:spPr>
          <a:xfrm>
            <a:off x="7249160" y="5100294"/>
            <a:ext cx="2726331" cy="1723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062AEE37-4C8E-89C2-224F-5056D1AC2602}"/>
              </a:ext>
            </a:extLst>
          </p:cNvPr>
          <p:cNvCxnSpPr>
            <a:cxnSpLocks/>
          </p:cNvCxnSpPr>
          <p:nvPr/>
        </p:nvCxnSpPr>
        <p:spPr>
          <a:xfrm>
            <a:off x="7235289" y="4976393"/>
            <a:ext cx="17409" cy="12727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047E495E-914C-A835-E12B-AC6DDB5ACB96}"/>
              </a:ext>
            </a:extLst>
          </p:cNvPr>
          <p:cNvCxnSpPr>
            <a:cxnSpLocks/>
          </p:cNvCxnSpPr>
          <p:nvPr/>
        </p:nvCxnSpPr>
        <p:spPr>
          <a:xfrm>
            <a:off x="9975491" y="5117529"/>
            <a:ext cx="1884" cy="12485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B4F937F5-F284-B003-FE7B-C79179D9F97E}"/>
              </a:ext>
            </a:extLst>
          </p:cNvPr>
          <p:cNvCxnSpPr>
            <a:cxnSpLocks/>
          </p:cNvCxnSpPr>
          <p:nvPr/>
        </p:nvCxnSpPr>
        <p:spPr>
          <a:xfrm>
            <a:off x="9224667" y="4969934"/>
            <a:ext cx="565560" cy="273165"/>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A26860BE-CC86-EDCB-1DF7-42252A5F765C}"/>
              </a:ext>
            </a:extLst>
          </p:cNvPr>
          <p:cNvCxnSpPr>
            <a:cxnSpLocks/>
          </p:cNvCxnSpPr>
          <p:nvPr/>
        </p:nvCxnSpPr>
        <p:spPr>
          <a:xfrm>
            <a:off x="10438513" y="4987635"/>
            <a:ext cx="0" cy="334943"/>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2" name="Left Brace 201">
            <a:extLst>
              <a:ext uri="{FF2B5EF4-FFF2-40B4-BE49-F238E27FC236}">
                <a16:creationId xmlns:a16="http://schemas.microsoft.com/office/drawing/2014/main" id="{301A9718-6007-C8E0-CAA6-5389DFE4CB63}"/>
              </a:ext>
            </a:extLst>
          </p:cNvPr>
          <p:cNvSpPr/>
          <p:nvPr/>
        </p:nvSpPr>
        <p:spPr>
          <a:xfrm rot="5400000">
            <a:off x="6339163" y="-3338345"/>
            <a:ext cx="245597" cy="10177467"/>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3" name="Left Brace 202">
            <a:extLst>
              <a:ext uri="{FF2B5EF4-FFF2-40B4-BE49-F238E27FC236}">
                <a16:creationId xmlns:a16="http://schemas.microsoft.com/office/drawing/2014/main" id="{A86C8467-21A6-DDB1-A80A-AAF21AD42DC3}"/>
              </a:ext>
            </a:extLst>
          </p:cNvPr>
          <p:cNvSpPr/>
          <p:nvPr/>
        </p:nvSpPr>
        <p:spPr>
          <a:xfrm rot="5400000">
            <a:off x="6316066" y="-3324754"/>
            <a:ext cx="296003" cy="10142518"/>
          </a:xfrm>
          <a:prstGeom prst="leftBrace">
            <a:avLst>
              <a:gd name="adj1" fmla="val 8333"/>
              <a:gd name="adj2" fmla="val 8205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4" name="Left Brace 203">
            <a:extLst>
              <a:ext uri="{FF2B5EF4-FFF2-40B4-BE49-F238E27FC236}">
                <a16:creationId xmlns:a16="http://schemas.microsoft.com/office/drawing/2014/main" id="{212A4F00-FC4D-82FD-0EB2-382705CD986D}"/>
              </a:ext>
            </a:extLst>
          </p:cNvPr>
          <p:cNvSpPr/>
          <p:nvPr/>
        </p:nvSpPr>
        <p:spPr>
          <a:xfrm rot="5400000">
            <a:off x="6338596" y="-3347371"/>
            <a:ext cx="263651" cy="10177467"/>
          </a:xfrm>
          <a:prstGeom prst="leftBrace">
            <a:avLst>
              <a:gd name="adj1" fmla="val 8333"/>
              <a:gd name="adj2" fmla="val 24377"/>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07" name="Straight Arrow Connector 206">
            <a:extLst>
              <a:ext uri="{FF2B5EF4-FFF2-40B4-BE49-F238E27FC236}">
                <a16:creationId xmlns:a16="http://schemas.microsoft.com/office/drawing/2014/main" id="{42924F73-A428-CFA6-21B6-2FE4102C9B62}"/>
              </a:ext>
            </a:extLst>
          </p:cNvPr>
          <p:cNvCxnSpPr>
            <a:cxnSpLocks/>
          </p:cNvCxnSpPr>
          <p:nvPr/>
        </p:nvCxnSpPr>
        <p:spPr>
          <a:xfrm flipH="1" flipV="1">
            <a:off x="4385649" y="2830979"/>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1" name="Straight Arrow Connector 210">
            <a:extLst>
              <a:ext uri="{FF2B5EF4-FFF2-40B4-BE49-F238E27FC236}">
                <a16:creationId xmlns:a16="http://schemas.microsoft.com/office/drawing/2014/main" id="{61057892-9EC5-10CF-39CF-4852188B7149}"/>
              </a:ext>
            </a:extLst>
          </p:cNvPr>
          <p:cNvCxnSpPr>
            <a:cxnSpLocks/>
          </p:cNvCxnSpPr>
          <p:nvPr/>
        </p:nvCxnSpPr>
        <p:spPr>
          <a:xfrm flipV="1">
            <a:off x="11548009" y="2818462"/>
            <a:ext cx="0" cy="198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2" name="Straight Arrow Connector 221">
            <a:extLst>
              <a:ext uri="{FF2B5EF4-FFF2-40B4-BE49-F238E27FC236}">
                <a16:creationId xmlns:a16="http://schemas.microsoft.com/office/drawing/2014/main" id="{0DC332B6-9F6F-0C20-EFF4-95DA1BEE9B78}"/>
              </a:ext>
            </a:extLst>
          </p:cNvPr>
          <p:cNvCxnSpPr>
            <a:cxnSpLocks/>
          </p:cNvCxnSpPr>
          <p:nvPr/>
        </p:nvCxnSpPr>
        <p:spPr>
          <a:xfrm flipH="1" flipV="1">
            <a:off x="2940204" y="2849881"/>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3" name="Straight Arrow Connector 222">
            <a:extLst>
              <a:ext uri="{FF2B5EF4-FFF2-40B4-BE49-F238E27FC236}">
                <a16:creationId xmlns:a16="http://schemas.microsoft.com/office/drawing/2014/main" id="{20C65A4E-B913-D9C6-2468-7FDE8F26CA93}"/>
              </a:ext>
            </a:extLst>
          </p:cNvPr>
          <p:cNvCxnSpPr>
            <a:cxnSpLocks/>
          </p:cNvCxnSpPr>
          <p:nvPr/>
        </p:nvCxnSpPr>
        <p:spPr>
          <a:xfrm flipH="1" flipV="1">
            <a:off x="1448683" y="2829330"/>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4" name="Straight Arrow Connector 223">
            <a:extLst>
              <a:ext uri="{FF2B5EF4-FFF2-40B4-BE49-F238E27FC236}">
                <a16:creationId xmlns:a16="http://schemas.microsoft.com/office/drawing/2014/main" id="{71F3C271-12A1-91B3-0CF7-44E7AB65F548}"/>
              </a:ext>
            </a:extLst>
          </p:cNvPr>
          <p:cNvCxnSpPr>
            <a:cxnSpLocks/>
          </p:cNvCxnSpPr>
          <p:nvPr/>
        </p:nvCxnSpPr>
        <p:spPr>
          <a:xfrm flipH="1" flipV="1">
            <a:off x="5806698" y="2835073"/>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5" name="Straight Arrow Connector 224">
            <a:extLst>
              <a:ext uri="{FF2B5EF4-FFF2-40B4-BE49-F238E27FC236}">
                <a16:creationId xmlns:a16="http://schemas.microsoft.com/office/drawing/2014/main" id="{41AE1E64-987D-8CC3-C85F-92801465A393}"/>
              </a:ext>
            </a:extLst>
          </p:cNvPr>
          <p:cNvCxnSpPr>
            <a:cxnSpLocks/>
          </p:cNvCxnSpPr>
          <p:nvPr/>
        </p:nvCxnSpPr>
        <p:spPr>
          <a:xfrm flipH="1" flipV="1">
            <a:off x="7240827" y="2840524"/>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6" name="Straight Arrow Connector 225">
            <a:extLst>
              <a:ext uri="{FF2B5EF4-FFF2-40B4-BE49-F238E27FC236}">
                <a16:creationId xmlns:a16="http://schemas.microsoft.com/office/drawing/2014/main" id="{ADA0B42F-CE33-1250-DD9B-2AD2A6C419C1}"/>
              </a:ext>
            </a:extLst>
          </p:cNvPr>
          <p:cNvCxnSpPr>
            <a:cxnSpLocks/>
          </p:cNvCxnSpPr>
          <p:nvPr/>
        </p:nvCxnSpPr>
        <p:spPr>
          <a:xfrm flipH="1" flipV="1">
            <a:off x="8708209" y="2830250"/>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7" name="Straight Arrow Connector 226">
            <a:extLst>
              <a:ext uri="{FF2B5EF4-FFF2-40B4-BE49-F238E27FC236}">
                <a16:creationId xmlns:a16="http://schemas.microsoft.com/office/drawing/2014/main" id="{C8D70A7C-2AC9-7C97-A872-A67578CDEAD0}"/>
              </a:ext>
            </a:extLst>
          </p:cNvPr>
          <p:cNvCxnSpPr>
            <a:cxnSpLocks/>
          </p:cNvCxnSpPr>
          <p:nvPr/>
        </p:nvCxnSpPr>
        <p:spPr>
          <a:xfrm flipH="1" flipV="1">
            <a:off x="10150368" y="2824020"/>
            <a:ext cx="1" cy="19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C2079C26-8E91-AC18-DE5F-61C06F10CE80}"/>
              </a:ext>
            </a:extLst>
          </p:cNvPr>
          <p:cNvCxnSpPr>
            <a:cxnSpLocks/>
          </p:cNvCxnSpPr>
          <p:nvPr/>
        </p:nvCxnSpPr>
        <p:spPr>
          <a:xfrm flipH="1">
            <a:off x="10305271" y="4982822"/>
            <a:ext cx="1095817" cy="319508"/>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4412CC74-90CA-C8D6-BFA1-5CBF411605C6}"/>
              </a:ext>
            </a:extLst>
          </p:cNvPr>
          <p:cNvSpPr>
            <a:spLocks/>
          </p:cNvSpPr>
          <p:nvPr/>
        </p:nvSpPr>
        <p:spPr>
          <a:xfrm>
            <a:off x="822538" y="3023862"/>
            <a:ext cx="1282920" cy="2035746"/>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CA" sz="700" b="1" dirty="0">
                <a:solidFill>
                  <a:schemeClr val="tx1"/>
                </a:solidFill>
                <a:latin typeface="+mj-lt"/>
                <a:cs typeface="Segoe UI Light" panose="020B0502040204020203" pitchFamily="34" charset="0"/>
              </a:rPr>
              <a:t>1.1.1</a:t>
            </a:r>
            <a:r>
              <a:rPr lang="en-CA" sz="700" dirty="0">
                <a:solidFill>
                  <a:schemeClr val="tx1"/>
                </a:solidFill>
                <a:latin typeface="+mj-lt"/>
                <a:cs typeface="Segoe UI Light" panose="020B0502040204020203" pitchFamily="34" charset="0"/>
              </a:rPr>
              <a:t> Institutionalize inter-sectoral and inclusive collaborative mechanisms</a:t>
            </a:r>
          </a:p>
          <a:p>
            <a:r>
              <a:rPr lang="en-CA" sz="700" b="1" dirty="0">
                <a:solidFill>
                  <a:schemeClr val="tx1"/>
                </a:solidFill>
                <a:latin typeface="+mj-lt"/>
                <a:cs typeface="Calibri Light"/>
              </a:rPr>
              <a:t>1.1.2</a:t>
            </a:r>
            <a:r>
              <a:rPr lang="en-CA" sz="700" dirty="0">
                <a:solidFill>
                  <a:schemeClr val="tx1"/>
                </a:solidFill>
                <a:latin typeface="+mj-lt"/>
                <a:cs typeface="Calibri Light"/>
              </a:rPr>
              <a:t> Establish Natural Resources Management (NRM)-related Public-Private-Community Partnerships mechanisms</a:t>
            </a:r>
            <a:endParaRPr lang="en-CA" dirty="0">
              <a:solidFill>
                <a:schemeClr val="tx1"/>
              </a:solidFill>
            </a:endParaRPr>
          </a:p>
          <a:p>
            <a:r>
              <a:rPr lang="en-US" sz="700" b="1" dirty="0">
                <a:solidFill>
                  <a:schemeClr val="tx1"/>
                </a:solidFill>
                <a:latin typeface="+mj-lt"/>
                <a:cs typeface="Segoe UI Light" panose="020B0502040204020203" pitchFamily="34" charset="0"/>
              </a:rPr>
              <a:t>1.1.3</a:t>
            </a:r>
            <a:r>
              <a:rPr lang="en-US" sz="700" dirty="0">
                <a:solidFill>
                  <a:schemeClr val="tx1"/>
                </a:solidFill>
                <a:latin typeface="+mj-lt"/>
                <a:cs typeface="Segoe UI Light" panose="020B0502040204020203" pitchFamily="34" charset="0"/>
              </a:rPr>
              <a:t> Establish community-supported ecological monitoring procedures across the target districts </a:t>
            </a:r>
            <a:endParaRPr lang="en-CA" sz="700" dirty="0">
              <a:solidFill>
                <a:schemeClr val="tx1"/>
              </a:solidFill>
              <a:latin typeface="+mj-lt"/>
              <a:cs typeface="Segoe UI Light" panose="020B0502040204020203" pitchFamily="34" charset="0"/>
            </a:endParaRPr>
          </a:p>
        </p:txBody>
      </p:sp>
      <p:sp>
        <p:nvSpPr>
          <p:cNvPr id="26" name="Rectangle: Rounded Corners 25">
            <a:extLst>
              <a:ext uri="{FF2B5EF4-FFF2-40B4-BE49-F238E27FC236}">
                <a16:creationId xmlns:a16="http://schemas.microsoft.com/office/drawing/2014/main" id="{0D0A0201-5EB7-B234-D295-260F8063245C}"/>
              </a:ext>
            </a:extLst>
          </p:cNvPr>
          <p:cNvSpPr>
            <a:spLocks/>
          </p:cNvSpPr>
          <p:nvPr/>
        </p:nvSpPr>
        <p:spPr>
          <a:xfrm>
            <a:off x="2174325" y="3030288"/>
            <a:ext cx="1459875" cy="2029072"/>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CA" sz="700" b="1" dirty="0">
                <a:solidFill>
                  <a:schemeClr val="tx1"/>
                </a:solidFill>
                <a:latin typeface="+mj-lt"/>
                <a:cs typeface="Segoe UI Light" panose="020B0502040204020203" pitchFamily="34" charset="0"/>
              </a:rPr>
              <a:t>1.2.1</a:t>
            </a:r>
            <a:r>
              <a:rPr lang="en-CA" sz="700" dirty="0">
                <a:solidFill>
                  <a:schemeClr val="tx1"/>
                </a:solidFill>
                <a:latin typeface="+mj-lt"/>
                <a:cs typeface="Segoe UI Light" panose="020B0502040204020203" pitchFamily="34" charset="0"/>
              </a:rPr>
              <a:t> Update of key natural resources management policies for climate  resilience &amp;  mitigation</a:t>
            </a:r>
          </a:p>
          <a:p>
            <a:r>
              <a:rPr lang="en-US" sz="700" b="1" dirty="0">
                <a:solidFill>
                  <a:schemeClr val="tx1"/>
                </a:solidFill>
                <a:latin typeface="+mj-lt"/>
                <a:cs typeface="Calibri Light"/>
              </a:rPr>
              <a:t>1.2.2</a:t>
            </a:r>
            <a:r>
              <a:rPr lang="en-US" sz="700" dirty="0">
                <a:solidFill>
                  <a:schemeClr val="tx1"/>
                </a:solidFill>
                <a:latin typeface="+mj-lt"/>
                <a:cs typeface="Calibri Light"/>
              </a:rPr>
              <a:t> Develop and introduce the standards and code of practices necessary to ensure climate change mainstreaming via sustainable forest management and forest landscape restoration</a:t>
            </a:r>
            <a:endParaRPr lang="en-US" dirty="0">
              <a:solidFill>
                <a:schemeClr val="tx1"/>
              </a:solidFill>
            </a:endParaRPr>
          </a:p>
          <a:p>
            <a:r>
              <a:rPr lang="en-US" sz="700" b="1" dirty="0">
                <a:solidFill>
                  <a:schemeClr val="tx1"/>
                </a:solidFill>
                <a:latin typeface="+mj-lt"/>
                <a:cs typeface="Segoe UI Light" panose="020B0502040204020203" pitchFamily="34" charset="0"/>
              </a:rPr>
              <a:t>1.2.3</a:t>
            </a:r>
            <a:r>
              <a:rPr lang="en-US" sz="700" dirty="0">
                <a:solidFill>
                  <a:schemeClr val="tx1"/>
                </a:solidFill>
                <a:latin typeface="+mj-lt"/>
                <a:cs typeface="Segoe UI Light" panose="020B0502040204020203" pitchFamily="34" charset="0"/>
              </a:rPr>
              <a:t> Prepare Fiji and communities for accessing CO2 trading schemes to increase Fiji’s climate financing options </a:t>
            </a:r>
          </a:p>
          <a:p>
            <a:r>
              <a:rPr lang="en-US" sz="700" b="1" dirty="0">
                <a:solidFill>
                  <a:schemeClr val="tx1"/>
                </a:solidFill>
                <a:latin typeface="+mj-lt"/>
                <a:cs typeface="Segoe UI Light"/>
              </a:rPr>
              <a:t>1.2.4</a:t>
            </a:r>
            <a:r>
              <a:rPr lang="en-US" sz="700" dirty="0">
                <a:solidFill>
                  <a:schemeClr val="tx1"/>
                </a:solidFill>
                <a:latin typeface="+mj-lt"/>
                <a:cs typeface="Segoe UI Light"/>
              </a:rPr>
              <a:t> Assess with stakeholders available options to adopt forest ecosystem services incentives and levy</a:t>
            </a:r>
            <a:endParaRPr lang="en-US" sz="700" dirty="0">
              <a:solidFill>
                <a:schemeClr val="tx1"/>
              </a:solidFill>
              <a:latin typeface="+mj-lt"/>
              <a:ea typeface="Calibri Light"/>
              <a:cs typeface="Segoe UI Light"/>
            </a:endParaRPr>
          </a:p>
          <a:p>
            <a:r>
              <a:rPr lang="en-US" sz="700" b="1" dirty="0">
                <a:solidFill>
                  <a:schemeClr val="tx1"/>
                </a:solidFill>
                <a:latin typeface="+mj-lt"/>
                <a:cs typeface="Segoe UI Light" panose="020B0502040204020203" pitchFamily="34" charset="0"/>
              </a:rPr>
              <a:t>1.2.5</a:t>
            </a:r>
            <a:r>
              <a:rPr lang="en-US" sz="700" dirty="0">
                <a:solidFill>
                  <a:schemeClr val="tx1"/>
                </a:solidFill>
                <a:latin typeface="+mj-lt"/>
                <a:cs typeface="Segoe UI Light" panose="020B0502040204020203" pitchFamily="34" charset="0"/>
              </a:rPr>
              <a:t> Disseminate policies across institutions and communities </a:t>
            </a:r>
            <a:endParaRPr lang="en-CA" sz="700" dirty="0">
              <a:solidFill>
                <a:schemeClr val="tx1"/>
              </a:solidFill>
              <a:latin typeface="+mj-lt"/>
              <a:cs typeface="Segoe UI Light" panose="020B0502040204020203" pitchFamily="34" charset="0"/>
            </a:endParaRPr>
          </a:p>
        </p:txBody>
      </p:sp>
      <p:sp>
        <p:nvSpPr>
          <p:cNvPr id="28" name="Rectangle: Rounded Corners 27">
            <a:extLst>
              <a:ext uri="{FF2B5EF4-FFF2-40B4-BE49-F238E27FC236}">
                <a16:creationId xmlns:a16="http://schemas.microsoft.com/office/drawing/2014/main" id="{0A490519-DA29-179C-3FA2-0C66DE439A47}"/>
              </a:ext>
            </a:extLst>
          </p:cNvPr>
          <p:cNvSpPr>
            <a:spLocks/>
          </p:cNvSpPr>
          <p:nvPr/>
        </p:nvSpPr>
        <p:spPr>
          <a:xfrm>
            <a:off x="3711299" y="3023862"/>
            <a:ext cx="1313814" cy="2035746"/>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700" b="1" dirty="0">
                <a:solidFill>
                  <a:schemeClr val="tx1"/>
                </a:solidFill>
                <a:latin typeface="+mj-lt"/>
                <a:cs typeface="Segoe UI Light"/>
              </a:rPr>
              <a:t>1.3.1</a:t>
            </a:r>
            <a:r>
              <a:rPr lang="en-US" sz="700" dirty="0">
                <a:solidFill>
                  <a:schemeClr val="tx1"/>
                </a:solidFill>
                <a:latin typeface="+mj-lt"/>
                <a:cs typeface="Segoe UI Light"/>
              </a:rPr>
              <a:t> Design climate risk informed and integrated participatory community landscape management and investment plans (CLMP)</a:t>
            </a:r>
            <a:endParaRPr lang="en-US" sz="700" dirty="0">
              <a:solidFill>
                <a:schemeClr val="tx1"/>
              </a:solidFill>
              <a:latin typeface="+mj-lt"/>
              <a:cs typeface="Segoe UI Light" panose="020B0502040204020203" pitchFamily="34" charset="0"/>
            </a:endParaRPr>
          </a:p>
          <a:p>
            <a:r>
              <a:rPr lang="en-US" sz="700" b="1" dirty="0">
                <a:solidFill>
                  <a:schemeClr val="tx1"/>
                </a:solidFill>
                <a:latin typeface="+mj-lt"/>
                <a:cs typeface="Segoe UI Light"/>
              </a:rPr>
              <a:t>1.3.2</a:t>
            </a:r>
            <a:r>
              <a:rPr lang="en-US" sz="700" dirty="0">
                <a:solidFill>
                  <a:schemeClr val="tx1"/>
                </a:solidFill>
                <a:latin typeface="+mj-lt"/>
                <a:cs typeface="Segoe UI Light"/>
              </a:rPr>
              <a:t>  Facilitate Sustainable Forest Management for permanent forest estates via public private partnerships </a:t>
            </a:r>
            <a:endParaRPr lang="en-US" sz="700" dirty="0">
              <a:solidFill>
                <a:schemeClr val="tx1"/>
              </a:solidFill>
              <a:latin typeface="+mj-lt"/>
              <a:ea typeface="Calibri Light"/>
              <a:cs typeface="Segoe UI Light"/>
            </a:endParaRPr>
          </a:p>
          <a:p>
            <a:r>
              <a:rPr lang="en-US" sz="700" b="1" dirty="0">
                <a:solidFill>
                  <a:schemeClr val="tx1"/>
                </a:solidFill>
                <a:latin typeface="+mj-lt"/>
                <a:cs typeface="Segoe UI Light"/>
              </a:rPr>
              <a:t>1.3.3 </a:t>
            </a:r>
            <a:r>
              <a:rPr lang="en-US" sz="700" dirty="0">
                <a:solidFill>
                  <a:schemeClr val="tx1"/>
                </a:solidFill>
                <a:latin typeface="+mj-lt"/>
                <a:cs typeface="Segoe UI Light"/>
              </a:rPr>
              <a:t>Transfer knowledge produced by the project to national stakeholders in charge of formal and informal education of youth and professionals</a:t>
            </a:r>
            <a:endParaRPr lang="en-US" sz="700" dirty="0">
              <a:solidFill>
                <a:schemeClr val="tx1"/>
              </a:solidFill>
              <a:latin typeface="+mj-lt"/>
              <a:ea typeface="Calibri Light"/>
              <a:cs typeface="Segoe UI Light" panose="020B0502040204020203" pitchFamily="34" charset="0"/>
            </a:endParaRPr>
          </a:p>
          <a:p>
            <a:endParaRPr lang="en-CA" sz="700" dirty="0">
              <a:solidFill>
                <a:schemeClr val="tx1"/>
              </a:solidFill>
              <a:latin typeface="+mj-lt"/>
              <a:cs typeface="Segoe UI Light" panose="020B0502040204020203" pitchFamily="34" charset="0"/>
            </a:endParaRPr>
          </a:p>
        </p:txBody>
      </p:sp>
      <p:sp>
        <p:nvSpPr>
          <p:cNvPr id="29" name="Rectangle: Rounded Corners 28">
            <a:extLst>
              <a:ext uri="{FF2B5EF4-FFF2-40B4-BE49-F238E27FC236}">
                <a16:creationId xmlns:a16="http://schemas.microsoft.com/office/drawing/2014/main" id="{5B37BA6D-5F40-4CBA-6DF1-E652A742524D}"/>
              </a:ext>
            </a:extLst>
          </p:cNvPr>
          <p:cNvSpPr>
            <a:spLocks/>
          </p:cNvSpPr>
          <p:nvPr/>
        </p:nvSpPr>
        <p:spPr>
          <a:xfrm>
            <a:off x="5142979" y="3030289"/>
            <a:ext cx="1310515" cy="2035747"/>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700" b="1" dirty="0">
                <a:solidFill>
                  <a:schemeClr val="tx1"/>
                </a:solidFill>
                <a:latin typeface="+mj-lt"/>
                <a:cs typeface="Segoe UI Light"/>
              </a:rPr>
              <a:t>2.1.1</a:t>
            </a:r>
            <a:r>
              <a:rPr lang="en-US" sz="700" dirty="0">
                <a:solidFill>
                  <a:schemeClr val="tx1"/>
                </a:solidFill>
                <a:latin typeface="+mj-lt"/>
                <a:cs typeface="Segoe UI Light"/>
              </a:rPr>
              <a:t> Upgrade knowledge on FLR and climate adaptive nurseries development</a:t>
            </a:r>
          </a:p>
          <a:p>
            <a:r>
              <a:rPr lang="en-US" sz="700" b="1" dirty="0">
                <a:solidFill>
                  <a:schemeClr val="tx1"/>
                </a:solidFill>
                <a:latin typeface="+mj-lt"/>
                <a:cs typeface="Segoe UI Light"/>
              </a:rPr>
              <a:t>2.1.2</a:t>
            </a:r>
            <a:r>
              <a:rPr lang="en-US" sz="700" dirty="0">
                <a:solidFill>
                  <a:schemeClr val="tx1"/>
                </a:solidFill>
                <a:latin typeface="+mj-lt"/>
                <a:cs typeface="Segoe UI Light"/>
              </a:rPr>
              <a:t> Expand and upgrade existing nurseries</a:t>
            </a:r>
            <a:endParaRPr lang="en-US" sz="700" dirty="0">
              <a:solidFill>
                <a:schemeClr val="tx1"/>
              </a:solidFill>
              <a:latin typeface="+mj-lt"/>
              <a:ea typeface="Calibri Light"/>
              <a:cs typeface="Segoe UI Light" panose="020B0502040204020203" pitchFamily="34" charset="0"/>
            </a:endParaRPr>
          </a:p>
        </p:txBody>
      </p:sp>
      <p:sp>
        <p:nvSpPr>
          <p:cNvPr id="30" name="Rectangle: Rounded Corners 29">
            <a:extLst>
              <a:ext uri="{FF2B5EF4-FFF2-40B4-BE49-F238E27FC236}">
                <a16:creationId xmlns:a16="http://schemas.microsoft.com/office/drawing/2014/main" id="{2273EA6D-1A92-7B44-3FE6-84FD5919AFEE}"/>
              </a:ext>
            </a:extLst>
          </p:cNvPr>
          <p:cNvSpPr>
            <a:spLocks/>
          </p:cNvSpPr>
          <p:nvPr/>
        </p:nvSpPr>
        <p:spPr>
          <a:xfrm>
            <a:off x="6571563" y="3030290"/>
            <a:ext cx="1310516" cy="2035747"/>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700" b="1" dirty="0">
                <a:solidFill>
                  <a:schemeClr val="tx1"/>
                </a:solidFill>
                <a:latin typeface="+mj-lt"/>
                <a:cs typeface="Segoe UI Light"/>
              </a:rPr>
              <a:t>2.2.1</a:t>
            </a:r>
            <a:r>
              <a:rPr lang="en-US" sz="700" dirty="0">
                <a:solidFill>
                  <a:schemeClr val="tx1"/>
                </a:solidFill>
                <a:latin typeface="+mj-lt"/>
                <a:cs typeface="Segoe UI Light"/>
              </a:rPr>
              <a:t> Implement community-led forestry investments identified in the CLMPs</a:t>
            </a:r>
            <a:endParaRPr lang="en-US" dirty="0">
              <a:solidFill>
                <a:schemeClr val="tx1"/>
              </a:solidFill>
            </a:endParaRPr>
          </a:p>
          <a:p>
            <a:r>
              <a:rPr lang="en-US" sz="700" b="1" dirty="0">
                <a:solidFill>
                  <a:schemeClr val="tx1"/>
                </a:solidFill>
                <a:latin typeface="+mj-lt"/>
                <a:cs typeface="Segoe UI Light"/>
              </a:rPr>
              <a:t>2.2.2</a:t>
            </a:r>
            <a:r>
              <a:rPr lang="en-US" sz="700" dirty="0">
                <a:solidFill>
                  <a:schemeClr val="tx1"/>
                </a:solidFill>
                <a:latin typeface="+mj-lt"/>
                <a:cs typeface="Segoe UI Light"/>
              </a:rPr>
              <a:t> Establish community-supported High Value Conservation Forests </a:t>
            </a:r>
            <a:endParaRPr lang="en-US" dirty="0">
              <a:solidFill>
                <a:schemeClr val="tx1"/>
              </a:solidFill>
            </a:endParaRPr>
          </a:p>
          <a:p>
            <a:endParaRPr lang="en-US" sz="700" b="1" dirty="0">
              <a:solidFill>
                <a:schemeClr val="tx1"/>
              </a:solidFill>
              <a:latin typeface="+mj-lt"/>
              <a:ea typeface="Calibri Light"/>
              <a:cs typeface="Segoe UI Light"/>
            </a:endParaRPr>
          </a:p>
        </p:txBody>
      </p:sp>
      <p:sp>
        <p:nvSpPr>
          <p:cNvPr id="31" name="Rectangle: Rounded Corners 30">
            <a:extLst>
              <a:ext uri="{FF2B5EF4-FFF2-40B4-BE49-F238E27FC236}">
                <a16:creationId xmlns:a16="http://schemas.microsoft.com/office/drawing/2014/main" id="{B992A6CF-122D-D9C1-150C-01CFED2A4841}"/>
              </a:ext>
            </a:extLst>
          </p:cNvPr>
          <p:cNvSpPr>
            <a:spLocks/>
          </p:cNvSpPr>
          <p:nvPr/>
        </p:nvSpPr>
        <p:spPr>
          <a:xfrm>
            <a:off x="8007957" y="3023863"/>
            <a:ext cx="1358521" cy="2042425"/>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CA" sz="700" b="1" dirty="0">
                <a:solidFill>
                  <a:schemeClr val="tx1"/>
                </a:solidFill>
                <a:latin typeface="+mj-lt"/>
                <a:cs typeface="Segoe UI Light"/>
              </a:rPr>
              <a:t>3.1.1</a:t>
            </a:r>
            <a:r>
              <a:rPr lang="en-CA" sz="700" dirty="0">
                <a:solidFill>
                  <a:schemeClr val="tx1"/>
                </a:solidFill>
                <a:latin typeface="+mj-lt"/>
                <a:cs typeface="Segoe UI Light"/>
              </a:rPr>
              <a:t> </a:t>
            </a:r>
            <a:r>
              <a:rPr lang="en-GB" sz="700" dirty="0">
                <a:solidFill>
                  <a:schemeClr val="tx1"/>
                </a:solidFill>
                <a:latin typeface="+mj-lt"/>
                <a:cs typeface="Calibri Light"/>
              </a:rPr>
              <a:t>Support private sector companies in adopting the Forest Stewardship Council (FSC) certification and integrating the FSC Ecosystem Services Procedure (ES PRO) </a:t>
            </a:r>
            <a:r>
              <a:rPr lang="en-GB" sz="700" dirty="0">
                <a:solidFill>
                  <a:schemeClr val="tx1"/>
                </a:solidFill>
                <a:latin typeface="+mj-lt"/>
                <a:cs typeface="Segoe UI Light"/>
              </a:rPr>
              <a:t> Ecosystem Services Procedure</a:t>
            </a:r>
          </a:p>
          <a:p>
            <a:r>
              <a:rPr lang="en-CA" sz="700" dirty="0">
                <a:solidFill>
                  <a:schemeClr val="tx1"/>
                </a:solidFill>
                <a:latin typeface="+mj-lt"/>
                <a:cs typeface="Segoe UI Light"/>
              </a:rPr>
              <a:t> </a:t>
            </a:r>
            <a:r>
              <a:rPr lang="en-US" sz="700" b="1" dirty="0">
                <a:solidFill>
                  <a:schemeClr val="tx1"/>
                </a:solidFill>
                <a:latin typeface="+mj-lt"/>
                <a:cs typeface="Segoe UI Light"/>
              </a:rPr>
              <a:t>3.1.2</a:t>
            </a:r>
            <a:r>
              <a:rPr lang="en-US" sz="700" dirty="0">
                <a:solidFill>
                  <a:schemeClr val="tx1"/>
                </a:solidFill>
                <a:latin typeface="+mj-lt"/>
                <a:cs typeface="Segoe UI Light"/>
              </a:rPr>
              <a:t> </a:t>
            </a:r>
            <a:r>
              <a:rPr lang="en-CA" sz="700" dirty="0">
                <a:solidFill>
                  <a:schemeClr val="tx1"/>
                </a:solidFill>
                <a:latin typeface="+mj-lt"/>
                <a:cs typeface="Calibri Light"/>
              </a:rPr>
              <a:t>Support communities’ adoption of the Forest Stewardship Council (FSC) certification and the integration of the FSC Ecosystem Services Procedure</a:t>
            </a:r>
            <a:endParaRPr lang="en-US" sz="700" dirty="0">
              <a:solidFill>
                <a:schemeClr val="tx1"/>
              </a:solidFill>
              <a:latin typeface="+mj-lt"/>
              <a:cs typeface="Calibri Light"/>
            </a:endParaRPr>
          </a:p>
          <a:p>
            <a:endParaRPr lang="en-US" sz="700" dirty="0">
              <a:solidFill>
                <a:schemeClr val="tx1"/>
              </a:solidFill>
              <a:latin typeface="+mj-lt"/>
              <a:ea typeface="Calibri Light"/>
              <a:cs typeface="Segoe UI Light" panose="020B0502040204020203" pitchFamily="34" charset="0"/>
            </a:endParaRPr>
          </a:p>
        </p:txBody>
      </p:sp>
      <p:sp>
        <p:nvSpPr>
          <p:cNvPr id="32" name="Rectangle: Rounded Corners 31">
            <a:extLst>
              <a:ext uri="{FF2B5EF4-FFF2-40B4-BE49-F238E27FC236}">
                <a16:creationId xmlns:a16="http://schemas.microsoft.com/office/drawing/2014/main" id="{211B8DE4-5F5A-23E3-29AD-955DEBFBBCC2}"/>
              </a:ext>
            </a:extLst>
          </p:cNvPr>
          <p:cNvSpPr>
            <a:spLocks/>
          </p:cNvSpPr>
          <p:nvPr/>
        </p:nvSpPr>
        <p:spPr>
          <a:xfrm>
            <a:off x="9439637" y="3030290"/>
            <a:ext cx="1318735" cy="2042425"/>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5400"/>
            <a:r>
              <a:rPr lang="en-CA" sz="700" b="1" dirty="0">
                <a:solidFill>
                  <a:schemeClr val="tx1"/>
                </a:solidFill>
                <a:latin typeface="+mj-lt"/>
                <a:cs typeface="Segoe UI Light"/>
              </a:rPr>
              <a:t>3.2.1</a:t>
            </a:r>
            <a:r>
              <a:rPr lang="en-CA" sz="700" dirty="0">
                <a:solidFill>
                  <a:schemeClr val="tx1"/>
                </a:solidFill>
                <a:latin typeface="+mj-lt"/>
                <a:cs typeface="Segoe UI Light"/>
              </a:rPr>
              <a:t> Strengthen/de-constrain existing forestry financial mechanisms of the FDB and other national financing institutions to support sustainable natural resources management </a:t>
            </a:r>
            <a:endParaRPr lang="en-CA" sz="700" dirty="0">
              <a:solidFill>
                <a:schemeClr val="tx1"/>
              </a:solidFill>
              <a:latin typeface="Calibri Light"/>
              <a:ea typeface="Calibri Light"/>
              <a:cs typeface="Segoe UI Light"/>
            </a:endParaRPr>
          </a:p>
          <a:p>
            <a:r>
              <a:rPr lang="en-CA" sz="700" b="1" dirty="0">
                <a:solidFill>
                  <a:schemeClr val="tx1"/>
                </a:solidFill>
                <a:latin typeface="+mj-lt"/>
                <a:cs typeface="Segoe UI Light"/>
              </a:rPr>
              <a:t>3.2.2 </a:t>
            </a:r>
            <a:r>
              <a:rPr lang="en-CA" sz="700" dirty="0">
                <a:solidFill>
                  <a:schemeClr val="tx1"/>
                </a:solidFill>
                <a:latin typeface="+mj-lt"/>
                <a:cs typeface="Segoe UI Light"/>
              </a:rPr>
              <a:t>Facilitate the enhancement and upgrade of forestry financial products to ensure effectiveness and efficiency of resilience investments </a:t>
            </a:r>
            <a:endParaRPr lang="en-GB" sz="700" dirty="0">
              <a:solidFill>
                <a:schemeClr val="tx1"/>
              </a:solidFill>
              <a:latin typeface="+mj-lt"/>
              <a:cs typeface="Segoe UI Light"/>
            </a:endParaRPr>
          </a:p>
          <a:p>
            <a:r>
              <a:rPr lang="en-US" sz="700" b="1" dirty="0">
                <a:solidFill>
                  <a:schemeClr val="tx1"/>
                </a:solidFill>
                <a:latin typeface="+mj-lt"/>
                <a:cs typeface="Segoe UI Light"/>
              </a:rPr>
              <a:t>3.2.3</a:t>
            </a:r>
            <a:r>
              <a:rPr lang="en-US" sz="700" dirty="0">
                <a:solidFill>
                  <a:schemeClr val="tx1"/>
                </a:solidFill>
                <a:latin typeface="+mj-lt"/>
                <a:cs typeface="Segoe UI Light"/>
              </a:rPr>
              <a:t> Support the capacity of public and private financial institutions to identify climate risk investments and to ensure Paris Alignment </a:t>
            </a:r>
            <a:endParaRPr lang="en-GB" sz="700" dirty="0">
              <a:solidFill>
                <a:schemeClr val="tx1"/>
              </a:solidFill>
              <a:latin typeface="+mj-lt"/>
              <a:ea typeface="Calibri Light" panose="020F0302020204030204"/>
              <a:cs typeface="Segoe UI Light"/>
            </a:endParaRPr>
          </a:p>
        </p:txBody>
      </p:sp>
      <p:sp>
        <p:nvSpPr>
          <p:cNvPr id="33" name="Rectangle: Rounded Corners 32">
            <a:extLst>
              <a:ext uri="{FF2B5EF4-FFF2-40B4-BE49-F238E27FC236}">
                <a16:creationId xmlns:a16="http://schemas.microsoft.com/office/drawing/2014/main" id="{7C215390-1B3E-437A-C8BB-E4F91EFFCDD9}"/>
              </a:ext>
            </a:extLst>
          </p:cNvPr>
          <p:cNvSpPr>
            <a:spLocks/>
          </p:cNvSpPr>
          <p:nvPr/>
        </p:nvSpPr>
        <p:spPr>
          <a:xfrm>
            <a:off x="10810948" y="3041854"/>
            <a:ext cx="1318735" cy="2032654"/>
          </a:xfrm>
          <a:prstGeom prst="roundRect">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5400" algn="just"/>
            <a:r>
              <a:rPr lang="en-US" sz="700" b="1" dirty="0">
                <a:solidFill>
                  <a:schemeClr val="tx1"/>
                </a:solidFill>
                <a:latin typeface="+mj-lt"/>
                <a:cs typeface="Segoe UI Light"/>
              </a:rPr>
              <a:t>3.3.1</a:t>
            </a:r>
            <a:r>
              <a:rPr lang="en-US" sz="700" dirty="0">
                <a:solidFill>
                  <a:schemeClr val="tx1"/>
                </a:solidFill>
                <a:latin typeface="+mj-lt"/>
                <a:cs typeface="Segoe UI Light"/>
              </a:rPr>
              <a:t> Facilitate the restoration and SFM of degraded and logged over natural forests on community land following climate adaptive silviculture approaches </a:t>
            </a:r>
            <a:endParaRPr lang="en-US" b="1" dirty="0">
              <a:solidFill>
                <a:schemeClr val="tx1"/>
              </a:solidFill>
              <a:latin typeface="Calibri" panose="020F0502020204030204"/>
              <a:ea typeface="Calibri" panose="020F0502020204030204"/>
              <a:cs typeface="Segoe UI Light"/>
            </a:endParaRPr>
          </a:p>
          <a:p>
            <a:pPr marL="25400" algn="just"/>
            <a:r>
              <a:rPr lang="en-US" sz="700" b="1" dirty="0">
                <a:solidFill>
                  <a:schemeClr val="tx1"/>
                </a:solidFill>
                <a:latin typeface="+mj-lt"/>
                <a:cs typeface="Segoe UI Light"/>
              </a:rPr>
              <a:t>3.3.2</a:t>
            </a:r>
            <a:r>
              <a:rPr lang="en-US" sz="700" dirty="0">
                <a:solidFill>
                  <a:schemeClr val="tx1"/>
                </a:solidFill>
                <a:latin typeface="+mj-lt"/>
                <a:cs typeface="Segoe UI Light"/>
              </a:rPr>
              <a:t> Facilitate the introduction of FLR and SFM on degraded lands and commercial plantation areas following climate adaptive silviculture approaches</a:t>
            </a:r>
            <a:endParaRPr lang="en-US" dirty="0">
              <a:solidFill>
                <a:schemeClr val="tx1"/>
              </a:solidFill>
              <a:ea typeface="Calibri"/>
              <a:cs typeface="Segoe UI Light"/>
            </a:endParaRPr>
          </a:p>
          <a:p>
            <a:pPr marL="25400" algn="just"/>
            <a:r>
              <a:rPr lang="en-US" sz="700" b="1" dirty="0">
                <a:solidFill>
                  <a:schemeClr val="tx1"/>
                </a:solidFill>
                <a:latin typeface="+mj-lt"/>
                <a:cs typeface="Segoe UI Light"/>
              </a:rPr>
              <a:t>3.3.3</a:t>
            </a:r>
            <a:r>
              <a:rPr lang="en-US" sz="700" dirty="0">
                <a:solidFill>
                  <a:schemeClr val="tx1"/>
                </a:solidFill>
                <a:latin typeface="+mj-lt"/>
                <a:cs typeface="Segoe UI Light"/>
              </a:rPr>
              <a:t> In partnership with the Ministry of Agriculture and Waterways, support forest landscape restoration via agroforestry investments</a:t>
            </a:r>
            <a:endParaRPr lang="en-US" sz="700" dirty="0">
              <a:solidFill>
                <a:schemeClr val="tx1"/>
              </a:solidFill>
              <a:latin typeface="+mj-lt"/>
              <a:ea typeface="Calibri Light"/>
              <a:cs typeface="Segoe UI Light"/>
            </a:endParaRPr>
          </a:p>
        </p:txBody>
      </p:sp>
    </p:spTree>
    <p:extLst>
      <p:ext uri="{BB962C8B-B14F-4D97-AF65-F5344CB8AC3E}">
        <p14:creationId xmlns:p14="http://schemas.microsoft.com/office/powerpoint/2010/main" val="2096049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05ccb20-7403-45a6-b481-ca1dd862337d">
      <Terms xmlns="http://schemas.microsoft.com/office/infopath/2007/PartnerControls"/>
    </lcf76f155ced4ddcb4097134ff3c332f>
    <TaxCatchAll xmlns="e5565b3b-de73-408f-92ec-2a950ff896c8" xsi:nil="true"/>
    <Dateandtime xmlns="505ccb20-7403-45a6-b481-ca1dd862337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7C036A91C4175499EBEF36E3B0FEA2A" ma:contentTypeVersion="15" ma:contentTypeDescription="Create a new document." ma:contentTypeScope="" ma:versionID="52bc33965cc3d0c4a1905abbe685adfe">
  <xsd:schema xmlns:xsd="http://www.w3.org/2001/XMLSchema" xmlns:xs="http://www.w3.org/2001/XMLSchema" xmlns:p="http://schemas.microsoft.com/office/2006/metadata/properties" xmlns:ns2="505ccb20-7403-45a6-b481-ca1dd862337d" xmlns:ns3="e5565b3b-de73-408f-92ec-2a950ff896c8" targetNamespace="http://schemas.microsoft.com/office/2006/metadata/properties" ma:root="true" ma:fieldsID="c499608d2cbf7129feb33ad49c68dc49" ns2:_="" ns3:_="">
    <xsd:import namespace="505ccb20-7403-45a6-b481-ca1dd862337d"/>
    <xsd:import namespace="e5565b3b-de73-408f-92ec-2a950ff896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Dateandtim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5ccb20-7403-45a6-b481-ca1dd86233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3a5397d5-9543-4dbc-8fcb-23c3638b1d4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element name="Dateandtime" ma:index="21" nillable="true" ma:displayName="Date and time" ma:format="DateOnly" ma:internalName="Dateandtime">
      <xsd:simpleType>
        <xsd:restriction base="dms:DateTime"/>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5565b3b-de73-408f-92ec-2a950ff896c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a2e2747-e17c-42bb-aa81-38a2638568af}" ma:internalName="TaxCatchAll" ma:showField="CatchAllData" ma:web="e5565b3b-de73-408f-92ec-2a950ff896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B86D35-0661-476A-A107-D4CB37132DA3}">
  <ds:schemaRefs>
    <ds:schemaRef ds:uri="http://schemas.microsoft.com/sharepoint/v3/contenttype/forms"/>
  </ds:schemaRefs>
</ds:datastoreItem>
</file>

<file path=customXml/itemProps2.xml><?xml version="1.0" encoding="utf-8"?>
<ds:datastoreItem xmlns:ds="http://schemas.openxmlformats.org/officeDocument/2006/customXml" ds:itemID="{C31192A9-E012-414B-8858-272BD13ABEA4}">
  <ds:schemaRefs>
    <ds:schemaRef ds:uri="http://schemas.microsoft.com/office/2006/metadata/properties"/>
    <ds:schemaRef ds:uri="http://schemas.microsoft.com/office/infopath/2007/PartnerControls"/>
    <ds:schemaRef ds:uri="90c3386d-b1cc-4404-9a17-ce575b01d39a"/>
    <ds:schemaRef ds:uri="218d177c-a3bf-4b0b-adae-4c1a5ab298cb"/>
  </ds:schemaRefs>
</ds:datastoreItem>
</file>

<file path=customXml/itemProps3.xml><?xml version="1.0" encoding="utf-8"?>
<ds:datastoreItem xmlns:ds="http://schemas.openxmlformats.org/officeDocument/2006/customXml" ds:itemID="{57F27A70-5B4C-443E-A67B-95E075C63A8B}"/>
</file>

<file path=docProps/app.xml><?xml version="1.0" encoding="utf-8"?>
<Properties xmlns="http://schemas.openxmlformats.org/officeDocument/2006/extended-properties" xmlns:vt="http://schemas.openxmlformats.org/officeDocument/2006/docPropsVTypes">
  <TotalTime>16782</TotalTime>
  <Words>4551</Words>
  <Application>Microsoft Office PowerPoint</Application>
  <PresentationFormat>Widescreen</PresentationFormat>
  <Paragraphs>522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Monzini, Jacopo (CFIC)</dc:creator>
  <cp:lastModifiedBy>Silbert, Rachel (OCBD)</cp:lastModifiedBy>
  <cp:revision>94</cp:revision>
  <cp:lastPrinted>2024-02-05T16:25:17Z</cp:lastPrinted>
  <dcterms:created xsi:type="dcterms:W3CDTF">2024-01-15T13:11:15Z</dcterms:created>
  <dcterms:modified xsi:type="dcterms:W3CDTF">2026-04-01T09:43:20Z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0x01010067C036A91C4175499EBEF36E3B0FEA2A</vt:lpwstr>
  </property>
  <property fmtid="{D5CDD505-2E9C-101B-9397-08002B2CF9AE}" pid="3" name="MediaServiceImageTags">
    <vt:lpwstr/>
  </property>
</Properties>
</file>